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notesSlides/notesSlide108.xml" ContentType="application/vnd.openxmlformats-officedocument.presentationml.notesSlide+xml"/>
  <Override PartName="/ppt/notesSlides/notesSlide109.xml" ContentType="application/vnd.openxmlformats-officedocument.presentationml.notesSlide+xml"/>
  <Override PartName="/ppt/notesSlides/notesSlide110.xml" ContentType="application/vnd.openxmlformats-officedocument.presentationml.notesSlide+xml"/>
  <Override PartName="/ppt/notesSlides/notesSlide111.xml" ContentType="application/vnd.openxmlformats-officedocument.presentationml.notesSlide+xml"/>
  <Override PartName="/ppt/notesSlides/notesSlide112.xml" ContentType="application/vnd.openxmlformats-officedocument.presentationml.notesSlide+xml"/>
  <Override PartName="/ppt/notesSlides/notesSlide113.xml" ContentType="application/vnd.openxmlformats-officedocument.presentationml.notesSlide+xml"/>
  <Override PartName="/ppt/notesSlides/notesSlide114.xml" ContentType="application/vnd.openxmlformats-officedocument.presentationml.notesSlide+xml"/>
  <Override PartName="/ppt/notesSlides/notesSlide115.xml" ContentType="application/vnd.openxmlformats-officedocument.presentationml.notesSlide+xml"/>
  <Override PartName="/ppt/notesSlides/notesSlide116.xml" ContentType="application/vnd.openxmlformats-officedocument.presentationml.notesSlide+xml"/>
  <Override PartName="/ppt/notesSlides/notesSlide117.xml" ContentType="application/vnd.openxmlformats-officedocument.presentationml.notesSlide+xml"/>
  <Override PartName="/ppt/notesSlides/notesSlide11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4050" r:id="rId1"/>
  </p:sldMasterIdLst>
  <p:notesMasterIdLst>
    <p:notesMasterId r:id="rId120"/>
  </p:notesMasterIdLst>
  <p:sldIdLst>
    <p:sldId id="256" r:id="rId2"/>
    <p:sldId id="535" r:id="rId3"/>
    <p:sldId id="572" r:id="rId4"/>
    <p:sldId id="614" r:id="rId5"/>
    <p:sldId id="615" r:id="rId6"/>
    <p:sldId id="616" r:id="rId7"/>
    <p:sldId id="617" r:id="rId8"/>
    <p:sldId id="618" r:id="rId9"/>
    <p:sldId id="619" r:id="rId10"/>
    <p:sldId id="620" r:id="rId11"/>
    <p:sldId id="621" r:id="rId12"/>
    <p:sldId id="622" r:id="rId13"/>
    <p:sldId id="623" r:id="rId14"/>
    <p:sldId id="624" r:id="rId15"/>
    <p:sldId id="625" r:id="rId16"/>
    <p:sldId id="626" r:id="rId17"/>
    <p:sldId id="627" r:id="rId18"/>
    <p:sldId id="628" r:id="rId19"/>
    <p:sldId id="629" r:id="rId20"/>
    <p:sldId id="630" r:id="rId21"/>
    <p:sldId id="631" r:id="rId22"/>
    <p:sldId id="632" r:id="rId23"/>
    <p:sldId id="633" r:id="rId24"/>
    <p:sldId id="634" r:id="rId25"/>
    <p:sldId id="635" r:id="rId26"/>
    <p:sldId id="636" r:id="rId27"/>
    <p:sldId id="637" r:id="rId28"/>
    <p:sldId id="638" r:id="rId29"/>
    <p:sldId id="639" r:id="rId30"/>
    <p:sldId id="640" r:id="rId31"/>
    <p:sldId id="641" r:id="rId32"/>
    <p:sldId id="642" r:id="rId33"/>
    <p:sldId id="643" r:id="rId34"/>
    <p:sldId id="644" r:id="rId35"/>
    <p:sldId id="645" r:id="rId36"/>
    <p:sldId id="646" r:id="rId37"/>
    <p:sldId id="647" r:id="rId38"/>
    <p:sldId id="648" r:id="rId39"/>
    <p:sldId id="649" r:id="rId40"/>
    <p:sldId id="650" r:id="rId41"/>
    <p:sldId id="651" r:id="rId42"/>
    <p:sldId id="652" r:id="rId43"/>
    <p:sldId id="653" r:id="rId44"/>
    <p:sldId id="654" r:id="rId45"/>
    <p:sldId id="655" r:id="rId46"/>
    <p:sldId id="656" r:id="rId47"/>
    <p:sldId id="657" r:id="rId48"/>
    <p:sldId id="658" r:id="rId49"/>
    <p:sldId id="659" r:id="rId50"/>
    <p:sldId id="660" r:id="rId51"/>
    <p:sldId id="661" r:id="rId52"/>
    <p:sldId id="662" r:id="rId53"/>
    <p:sldId id="663" r:id="rId54"/>
    <p:sldId id="664" r:id="rId55"/>
    <p:sldId id="665" r:id="rId56"/>
    <p:sldId id="666" r:id="rId57"/>
    <p:sldId id="667" r:id="rId58"/>
    <p:sldId id="668" r:id="rId59"/>
    <p:sldId id="669" r:id="rId60"/>
    <p:sldId id="670" r:id="rId61"/>
    <p:sldId id="671" r:id="rId62"/>
    <p:sldId id="672" r:id="rId63"/>
    <p:sldId id="673" r:id="rId64"/>
    <p:sldId id="674" r:id="rId65"/>
    <p:sldId id="675" r:id="rId66"/>
    <p:sldId id="676" r:id="rId67"/>
    <p:sldId id="677" r:id="rId68"/>
    <p:sldId id="678" r:id="rId69"/>
    <p:sldId id="679" r:id="rId70"/>
    <p:sldId id="680" r:id="rId71"/>
    <p:sldId id="681" r:id="rId72"/>
    <p:sldId id="682" r:id="rId73"/>
    <p:sldId id="683" r:id="rId74"/>
    <p:sldId id="684" r:id="rId75"/>
    <p:sldId id="685" r:id="rId76"/>
    <p:sldId id="686" r:id="rId77"/>
    <p:sldId id="687" r:id="rId78"/>
    <p:sldId id="688" r:id="rId79"/>
    <p:sldId id="689" r:id="rId80"/>
    <p:sldId id="691" r:id="rId81"/>
    <p:sldId id="692" r:id="rId82"/>
    <p:sldId id="693" r:id="rId83"/>
    <p:sldId id="694" r:id="rId84"/>
    <p:sldId id="695" r:id="rId85"/>
    <p:sldId id="696" r:id="rId86"/>
    <p:sldId id="697" r:id="rId87"/>
    <p:sldId id="698" r:id="rId88"/>
    <p:sldId id="699" r:id="rId89"/>
    <p:sldId id="700" r:id="rId90"/>
    <p:sldId id="701" r:id="rId91"/>
    <p:sldId id="702" r:id="rId92"/>
    <p:sldId id="703" r:id="rId93"/>
    <p:sldId id="704" r:id="rId94"/>
    <p:sldId id="705" r:id="rId95"/>
    <p:sldId id="706" r:id="rId96"/>
    <p:sldId id="707" r:id="rId97"/>
    <p:sldId id="708" r:id="rId98"/>
    <p:sldId id="709" r:id="rId99"/>
    <p:sldId id="710" r:id="rId100"/>
    <p:sldId id="690" r:id="rId101"/>
    <p:sldId id="711" r:id="rId102"/>
    <p:sldId id="712" r:id="rId103"/>
    <p:sldId id="713" r:id="rId104"/>
    <p:sldId id="714" r:id="rId105"/>
    <p:sldId id="715" r:id="rId106"/>
    <p:sldId id="716" r:id="rId107"/>
    <p:sldId id="717" r:id="rId108"/>
    <p:sldId id="718" r:id="rId109"/>
    <p:sldId id="719" r:id="rId110"/>
    <p:sldId id="720" r:id="rId111"/>
    <p:sldId id="721" r:id="rId112"/>
    <p:sldId id="727" r:id="rId113"/>
    <p:sldId id="728" r:id="rId114"/>
    <p:sldId id="729" r:id="rId115"/>
    <p:sldId id="730" r:id="rId116"/>
    <p:sldId id="731" r:id="rId117"/>
    <p:sldId id="732" r:id="rId118"/>
    <p:sldId id="613" r:id="rId119"/>
  </p:sldIdLst>
  <p:sldSz cx="9144000" cy="6858000" type="screen4x3"/>
  <p:notesSz cx="6858000" cy="9144000"/>
  <p:defaultTextStyle>
    <a:defPPr>
      <a:defRPr lang="en-US"/>
    </a:defPPr>
    <a:lvl1pPr algn="l" rtl="0" fontAlgn="base">
      <a:spcBef>
        <a:spcPct val="0"/>
      </a:spcBef>
      <a:spcAft>
        <a:spcPct val="0"/>
      </a:spcAft>
      <a:defRPr sz="2400" kern="1200">
        <a:solidFill>
          <a:schemeClr val="tx1"/>
        </a:solidFill>
        <a:latin typeface="Arial" charset="0"/>
        <a:ea typeface="ＭＳ Ｐゴシック" charset="-128"/>
        <a:cs typeface="ＭＳ Ｐゴシック" charset="-128"/>
      </a:defRPr>
    </a:lvl1pPr>
    <a:lvl2pPr marL="457200" algn="l" rtl="0" fontAlgn="base">
      <a:spcBef>
        <a:spcPct val="0"/>
      </a:spcBef>
      <a:spcAft>
        <a:spcPct val="0"/>
      </a:spcAft>
      <a:defRPr sz="2400" kern="1200">
        <a:solidFill>
          <a:schemeClr val="tx1"/>
        </a:solidFill>
        <a:latin typeface="Arial" charset="0"/>
        <a:ea typeface="ＭＳ Ｐゴシック" charset="-128"/>
        <a:cs typeface="ＭＳ Ｐゴシック" charset="-128"/>
      </a:defRPr>
    </a:lvl2pPr>
    <a:lvl3pPr marL="914400" algn="l" rtl="0" fontAlgn="base">
      <a:spcBef>
        <a:spcPct val="0"/>
      </a:spcBef>
      <a:spcAft>
        <a:spcPct val="0"/>
      </a:spcAft>
      <a:defRPr sz="2400" kern="1200">
        <a:solidFill>
          <a:schemeClr val="tx1"/>
        </a:solidFill>
        <a:latin typeface="Arial" charset="0"/>
        <a:ea typeface="ＭＳ Ｐゴシック" charset="-128"/>
        <a:cs typeface="ＭＳ Ｐゴシック" charset="-128"/>
      </a:defRPr>
    </a:lvl3pPr>
    <a:lvl4pPr marL="1371600" algn="l" rtl="0" fontAlgn="base">
      <a:spcBef>
        <a:spcPct val="0"/>
      </a:spcBef>
      <a:spcAft>
        <a:spcPct val="0"/>
      </a:spcAft>
      <a:defRPr sz="2400" kern="1200">
        <a:solidFill>
          <a:schemeClr val="tx1"/>
        </a:solidFill>
        <a:latin typeface="Arial" charset="0"/>
        <a:ea typeface="ＭＳ Ｐゴシック" charset="-128"/>
        <a:cs typeface="ＭＳ Ｐゴシック" charset="-128"/>
      </a:defRPr>
    </a:lvl4pPr>
    <a:lvl5pPr marL="1828800" algn="l" rtl="0" fontAlgn="base">
      <a:spcBef>
        <a:spcPct val="0"/>
      </a:spcBef>
      <a:spcAft>
        <a:spcPct val="0"/>
      </a:spcAft>
      <a:defRPr sz="2400" kern="1200">
        <a:solidFill>
          <a:schemeClr val="tx1"/>
        </a:solidFill>
        <a:latin typeface="Arial" charset="0"/>
        <a:ea typeface="ＭＳ Ｐゴシック" charset="-128"/>
        <a:cs typeface="ＭＳ Ｐゴシック" charset="-128"/>
      </a:defRPr>
    </a:lvl5pPr>
    <a:lvl6pPr marL="2286000" algn="l" defTabSz="457200" rtl="0" eaLnBrk="1" latinLnBrk="0" hangingPunct="1">
      <a:defRPr sz="2400" kern="1200">
        <a:solidFill>
          <a:schemeClr val="tx1"/>
        </a:solidFill>
        <a:latin typeface="Arial" charset="0"/>
        <a:ea typeface="ＭＳ Ｐゴシック" charset="-128"/>
        <a:cs typeface="ＭＳ Ｐゴシック" charset="-128"/>
      </a:defRPr>
    </a:lvl6pPr>
    <a:lvl7pPr marL="2743200" algn="l" defTabSz="457200" rtl="0" eaLnBrk="1" latinLnBrk="0" hangingPunct="1">
      <a:defRPr sz="2400" kern="1200">
        <a:solidFill>
          <a:schemeClr val="tx1"/>
        </a:solidFill>
        <a:latin typeface="Arial" charset="0"/>
        <a:ea typeface="ＭＳ Ｐゴシック" charset="-128"/>
        <a:cs typeface="ＭＳ Ｐゴシック" charset="-128"/>
      </a:defRPr>
    </a:lvl7pPr>
    <a:lvl8pPr marL="3200400" algn="l" defTabSz="457200" rtl="0" eaLnBrk="1" latinLnBrk="0" hangingPunct="1">
      <a:defRPr sz="2400" kern="1200">
        <a:solidFill>
          <a:schemeClr val="tx1"/>
        </a:solidFill>
        <a:latin typeface="Arial" charset="0"/>
        <a:ea typeface="ＭＳ Ｐゴシック" charset="-128"/>
        <a:cs typeface="ＭＳ Ｐゴシック" charset="-128"/>
      </a:defRPr>
    </a:lvl8pPr>
    <a:lvl9pPr marL="3657600" algn="l" defTabSz="457200" rtl="0" eaLnBrk="1" latinLnBrk="0" hangingPunct="1">
      <a:defRPr sz="2400" kern="1200">
        <a:solidFill>
          <a:schemeClr val="tx1"/>
        </a:solidFill>
        <a:latin typeface="Arial" charset="0"/>
        <a:ea typeface="ＭＳ Ｐゴシック" charset="-128"/>
        <a:cs typeface="ＭＳ Ｐゴシック" charset="-128"/>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66"/>
    <a:srgbClr val="0000CC"/>
    <a:srgbClr val="0000FF"/>
    <a:srgbClr val="DECDC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768" autoAdjust="0"/>
    <p:restoredTop sz="90603" autoAdjust="0"/>
  </p:normalViewPr>
  <p:slideViewPr>
    <p:cSldViewPr>
      <p:cViewPr>
        <p:scale>
          <a:sx n="70" d="100"/>
          <a:sy n="70" d="100"/>
        </p:scale>
        <p:origin x="-924" y="-72"/>
      </p:cViewPr>
      <p:guideLst>
        <p:guide orient="horz" pos="1008"/>
        <p:guide pos="288"/>
        <p:guide pos="5424"/>
        <p:guide pos="3002"/>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103" d="100"/>
          <a:sy n="103" d="100"/>
        </p:scale>
        <p:origin x="-2576"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theme" Target="theme/theme1.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slide" Target="slides/slide89.xml"/><Relationship Id="rId95" Type="http://schemas.openxmlformats.org/officeDocument/2006/relationships/slide" Target="slides/slide9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13" Type="http://schemas.openxmlformats.org/officeDocument/2006/relationships/slide" Target="slides/slide112.xml"/><Relationship Id="rId118" Type="http://schemas.openxmlformats.org/officeDocument/2006/relationships/slide" Target="slides/slide117.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presProps" Target="pres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slide" Target="slides/slide102.xml"/><Relationship Id="rId108" Type="http://schemas.openxmlformats.org/officeDocument/2006/relationships/slide" Target="slides/slide107.xml"/><Relationship Id="rId116" Type="http://schemas.openxmlformats.org/officeDocument/2006/relationships/slide" Target="slides/slide115.xml"/><Relationship Id="rId124" Type="http://schemas.openxmlformats.org/officeDocument/2006/relationships/tableStyles" Target="tableStyle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11" Type="http://schemas.openxmlformats.org/officeDocument/2006/relationships/slide" Target="slides/slide110.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14" Type="http://schemas.openxmlformats.org/officeDocument/2006/relationships/slide" Target="slides/slide113.xml"/><Relationship Id="rId119" Type="http://schemas.openxmlformats.org/officeDocument/2006/relationships/slide" Target="slides/slide118.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notesMaster" Target="notesMasters/notesMaster1.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ea typeface="+mn-ea"/>
                <a:cs typeface="+mn-cs"/>
              </a:defRPr>
            </a:lvl1pPr>
          </a:lstStyle>
          <a:p>
            <a:pPr>
              <a:defRPr/>
            </a:pPr>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ea typeface="+mn-ea"/>
                <a:cs typeface="+mn-cs"/>
              </a:defRPr>
            </a:lvl1pPr>
          </a:lstStyle>
          <a:p>
            <a:pPr>
              <a:defRPr/>
            </a:pPr>
            <a:fld id="{55E7B7C3-1AA1-4051-9F57-4061A42424A6}" type="datetimeFigureOut">
              <a:rPr lang="en-US"/>
              <a:pPr>
                <a:defRPr/>
              </a:pPr>
              <a:t>9/7/2011</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dirty="0" smtClean="0"/>
          </a:p>
        </p:txBody>
      </p:sp>
      <p:sp>
        <p:nvSpPr>
          <p:cNvPr id="5" name="Notes Placeholder 4"/>
          <p:cNvSpPr>
            <a:spLocks noGrp="1"/>
          </p:cNvSpPr>
          <p:nvPr>
            <p:ph type="body" sz="quarter" idx="3"/>
          </p:nvPr>
        </p:nvSpPr>
        <p:spPr>
          <a:xfrm>
            <a:off x="685800" y="4343400"/>
            <a:ext cx="5486400" cy="4114800"/>
          </a:xfrm>
          <a:prstGeom prst="rect">
            <a:avLst/>
          </a:prstGeom>
        </p:spPr>
        <p:txBody>
          <a:bodyPr vert="horz" wrap="square" lIns="91440" tIns="45720" rIns="91440" bIns="45720" numCol="1" anchor="t" anchorCtr="0" compatLnSpc="1">
            <a:prstTxWarp prst="textNoShape">
              <a:avLst/>
            </a:prstTxWarp>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ea typeface="+mn-ea"/>
                <a:cs typeface="+mn-cs"/>
              </a:defRPr>
            </a:lvl1pPr>
          </a:lstStyle>
          <a:p>
            <a:pPr>
              <a:defRPr/>
            </a:pPr>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ea typeface="+mn-ea"/>
                <a:cs typeface="+mn-cs"/>
              </a:defRPr>
            </a:lvl1pPr>
          </a:lstStyle>
          <a:p>
            <a:pPr>
              <a:defRPr/>
            </a:pPr>
            <a:fld id="{CA67E0AA-BC9B-4C49-8615-2B612821B26B}" type="slidenum">
              <a:rPr lang="en-US"/>
              <a:pPr>
                <a:defRPr/>
              </a:pPr>
              <a:t>‹#›</a:t>
            </a:fld>
            <a:endParaRPr lang="en-US" dirty="0"/>
          </a:p>
        </p:txBody>
      </p:sp>
    </p:spTree>
    <p:extLst>
      <p:ext uri="{BB962C8B-B14F-4D97-AF65-F5344CB8AC3E}">
        <p14:creationId xmlns:p14="http://schemas.microsoft.com/office/powerpoint/2010/main" val="3288470503"/>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mn-lt"/>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mn-lt"/>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mn-lt"/>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mn-lt"/>
        <a:ea typeface="ＭＳ Ｐゴシック" charset="-128"/>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116.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117.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118.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Slide Image Placeholder 1"/>
          <p:cNvSpPr>
            <a:spLocks noGrp="1" noRot="1" noChangeAspect="1" noTextEdit="1"/>
          </p:cNvSpPr>
          <p:nvPr>
            <p:ph type="sldImg"/>
          </p:nvPr>
        </p:nvSpPr>
        <p:spPr bwMode="auto">
          <a:noFill/>
          <a:ln>
            <a:solidFill>
              <a:srgbClr val="000000"/>
            </a:solidFill>
            <a:miter lim="800000"/>
            <a:headEnd/>
            <a:tailEnd/>
          </a:ln>
        </p:spPr>
      </p:sp>
      <p:sp>
        <p:nvSpPr>
          <p:cNvPr id="16386" name="Notes Placeholder 2"/>
          <p:cNvSpPr>
            <a:spLocks noGrp="1"/>
          </p:cNvSpPr>
          <p:nvPr>
            <p:ph type="body" idx="1"/>
          </p:nvPr>
        </p:nvSpPr>
        <p:spPr bwMode="auto">
          <a:noFill/>
        </p:spPr>
        <p:txBody>
          <a:bodyPr/>
          <a:lstStyle/>
          <a:p>
            <a:pPr eaLnBrk="1" hangingPunct="1">
              <a:spcBef>
                <a:spcPct val="0"/>
              </a:spcBef>
            </a:pPr>
            <a:endParaRPr lang="en-US" dirty="0" smtClean="0"/>
          </a:p>
        </p:txBody>
      </p:sp>
      <p:sp>
        <p:nvSpPr>
          <p:cNvPr id="16387"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6CDF79BC-A29A-4233-94BE-DB8C16CA875F}" type="slidenum">
              <a:rPr lang="en-US" smtClean="0">
                <a:ea typeface="ＭＳ Ｐゴシック" charset="-128"/>
                <a:cs typeface="ＭＳ Ｐゴシック" charset="-128"/>
              </a:rPr>
              <a:pPr/>
              <a:t>1</a:t>
            </a:fld>
            <a:endParaRPr lang="en-US" dirty="0" smtClean="0">
              <a:ea typeface="ＭＳ Ｐゴシック" charset="-128"/>
              <a:cs typeface="ＭＳ Ｐゴシック" charset="-128"/>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200" b="1" dirty="0" smtClean="0"/>
              <a:t>Take Note: </a:t>
            </a:r>
            <a:r>
              <a:rPr lang="en-US" sz="1200" dirty="0" smtClean="0"/>
              <a:t>If you find a clip you like on Office Online, you can download it to your computer by right-clicking it and choosing Make Available Offline. Office will store the clip on your hard disk for future use.</a:t>
            </a:r>
          </a:p>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10</a:t>
            </a:fld>
            <a:endParaRPr lang="en-US" dirty="0" smtClean="0">
              <a:ea typeface="ＭＳ Ｐゴシック" charset="-128"/>
              <a:cs typeface="ＭＳ Ｐゴシック" charset="-128"/>
            </a:endParaRPr>
          </a:p>
        </p:txBody>
      </p:sp>
    </p:spTree>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200" b="1" dirty="0" smtClean="0"/>
              <a:t>Take Note: </a:t>
            </a:r>
            <a:r>
              <a:rPr lang="en-US" sz="1200" dirty="0" smtClean="0"/>
              <a:t>Arrange options also display on other Format tabs, such as the Picture Tools Format and SmartArt Tools Format tabs.</a:t>
            </a:r>
          </a:p>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100</a:t>
            </a:fld>
            <a:endParaRPr lang="en-US" dirty="0" smtClean="0">
              <a:ea typeface="ＭＳ Ｐゴシック" charset="-128"/>
              <a:cs typeface="ＭＳ Ｐゴシック" charset="-128"/>
            </a:endParaRPr>
          </a:p>
        </p:txBody>
      </p:sp>
    </p:spTree>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101</a:t>
            </a:fld>
            <a:endParaRPr lang="en-US" dirty="0" smtClean="0">
              <a:ea typeface="ＭＳ Ｐゴシック" charset="-128"/>
              <a:cs typeface="ＭＳ Ｐゴシック" charset="-128"/>
            </a:endParaRPr>
          </a:p>
        </p:txBody>
      </p:sp>
    </p:spTree>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102</a:t>
            </a:fld>
            <a:endParaRPr lang="en-US" dirty="0" smtClean="0">
              <a:ea typeface="ＭＳ Ｐゴシック" charset="-128"/>
              <a:cs typeface="ＭＳ Ｐゴシック" charset="-128"/>
            </a:endParaRPr>
          </a:p>
        </p:txBody>
      </p:sp>
    </p:spTree>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103</a:t>
            </a:fld>
            <a:endParaRPr lang="en-US" dirty="0" smtClean="0">
              <a:ea typeface="ＭＳ Ｐゴシック" charset="-128"/>
              <a:cs typeface="ＭＳ Ｐゴシック" charset="-128"/>
            </a:endParaRPr>
          </a:p>
        </p:txBody>
      </p:sp>
    </p:spTree>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104</a:t>
            </a:fld>
            <a:endParaRPr lang="en-US" dirty="0" smtClean="0">
              <a:ea typeface="ＭＳ Ｐゴシック" charset="-128"/>
              <a:cs typeface="ＭＳ Ｐゴシック" charset="-128"/>
            </a:endParaRPr>
          </a:p>
        </p:txBody>
      </p:sp>
    </p:spTree>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105</a:t>
            </a:fld>
            <a:endParaRPr lang="en-US" dirty="0" smtClean="0">
              <a:ea typeface="ＭＳ Ｐゴシック" charset="-128"/>
              <a:cs typeface="ＭＳ Ｐゴシック" charset="-128"/>
            </a:endParaRPr>
          </a:p>
        </p:txBody>
      </p:sp>
    </p:spTree>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106</a:t>
            </a:fld>
            <a:endParaRPr lang="en-US" dirty="0" smtClean="0">
              <a:ea typeface="ＭＳ Ｐゴシック" charset="-128"/>
              <a:cs typeface="ＭＳ Ｐゴシック" charset="-128"/>
            </a:endParaRPr>
          </a:p>
        </p:txBody>
      </p:sp>
    </p:spTree>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107</a:t>
            </a:fld>
            <a:endParaRPr lang="en-US" dirty="0" smtClean="0">
              <a:ea typeface="ＭＳ Ｐゴシック" charset="-128"/>
              <a:cs typeface="ＭＳ Ｐゴシック" charset="-128"/>
            </a:endParaRPr>
          </a:p>
        </p:txBody>
      </p:sp>
    </p:spTree>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108</a:t>
            </a:fld>
            <a:endParaRPr lang="en-US" dirty="0" smtClean="0">
              <a:ea typeface="ＭＳ Ｐゴシック" charset="-128"/>
              <a:cs typeface="ＭＳ Ｐゴシック" charset="-128"/>
            </a:endParaRPr>
          </a:p>
        </p:txBody>
      </p:sp>
    </p:spTree>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200" b="1" dirty="0" smtClean="0"/>
              <a:t>Take Note: </a:t>
            </a:r>
            <a:r>
              <a:rPr lang="en-US" sz="1200" dirty="0" smtClean="0"/>
              <a:t>It is easy to miss an object when selecting parts of a complex drawing to create a group. To check that you have all objects selected, move the group. You will easily see if one or more objects do not move with the group. Undo the move, click the group, click any other objects that need to belong to the group, and issue the Group command again.</a:t>
            </a:r>
          </a:p>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109</a:t>
            </a:fld>
            <a:endParaRPr lang="en-US" dirty="0" smtClean="0">
              <a:ea typeface="ＭＳ Ｐゴシック" charset="-128"/>
              <a:cs typeface="ＭＳ Ｐゴシック" charset="-128"/>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11</a:t>
            </a:fld>
            <a:endParaRPr lang="en-US" dirty="0" smtClean="0">
              <a:ea typeface="ＭＳ Ｐゴシック" charset="-128"/>
              <a:cs typeface="ＭＳ Ｐゴシック" charset="-128"/>
            </a:endParaRPr>
          </a:p>
        </p:txBody>
      </p:sp>
    </p:spTree>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110</a:t>
            </a:fld>
            <a:endParaRPr lang="en-US" dirty="0" smtClean="0">
              <a:ea typeface="ＭＳ Ｐゴシック" charset="-128"/>
              <a:cs typeface="ＭＳ Ｐゴシック" charset="-128"/>
            </a:endParaRPr>
          </a:p>
        </p:txBody>
      </p:sp>
    </p:spTree>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200" b="1" dirty="0" smtClean="0"/>
              <a:t>Take Note: </a:t>
            </a:r>
            <a:r>
              <a:rPr lang="en-US" sz="1200" dirty="0" smtClean="0"/>
              <a:t>Even though you are using the Insert tab, you are not actually inserting the photo album into the existing presentation; instead, you are creating a brand-new presentation file.</a:t>
            </a:r>
          </a:p>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111</a:t>
            </a:fld>
            <a:endParaRPr lang="en-US" dirty="0" smtClean="0">
              <a:ea typeface="ＭＳ Ｐゴシック" charset="-128"/>
              <a:cs typeface="ＭＳ Ｐゴシック" charset="-128"/>
            </a:endParaRPr>
          </a:p>
        </p:txBody>
      </p:sp>
    </p:spTree>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112</a:t>
            </a:fld>
            <a:endParaRPr lang="en-US" dirty="0" smtClean="0">
              <a:ea typeface="ＭＳ Ｐゴシック" charset="-128"/>
              <a:cs typeface="ＭＳ Ｐゴシック" charset="-128"/>
            </a:endParaRPr>
          </a:p>
        </p:txBody>
      </p:sp>
    </p:spTree>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113</a:t>
            </a:fld>
            <a:endParaRPr lang="en-US" dirty="0" smtClean="0">
              <a:ea typeface="ＭＳ Ｐゴシック" charset="-128"/>
              <a:cs typeface="ＭＳ Ｐゴシック" charset="-128"/>
            </a:endParaRPr>
          </a:p>
        </p:txBody>
      </p:sp>
    </p:spTree>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114</a:t>
            </a:fld>
            <a:endParaRPr lang="en-US" dirty="0" smtClean="0">
              <a:ea typeface="ＭＳ Ｐゴシック" charset="-128"/>
              <a:cs typeface="ＭＳ Ｐゴシック" charset="-128"/>
            </a:endParaRPr>
          </a:p>
        </p:txBody>
      </p:sp>
    </p:spTree>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115</a:t>
            </a:fld>
            <a:endParaRPr lang="en-US" dirty="0" smtClean="0">
              <a:ea typeface="ＭＳ Ｐゴシック" charset="-128"/>
              <a:cs typeface="ＭＳ Ｐゴシック" charset="-128"/>
            </a:endParaRPr>
          </a:p>
        </p:txBody>
      </p:sp>
    </p:spTree>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116</a:t>
            </a:fld>
            <a:endParaRPr lang="en-US" dirty="0" smtClean="0">
              <a:ea typeface="ＭＳ Ｐゴシック" charset="-128"/>
              <a:cs typeface="ＭＳ Ｐゴシック" charset="-128"/>
            </a:endParaRPr>
          </a:p>
        </p:txBody>
      </p:sp>
    </p:spTree>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117</a:t>
            </a:fld>
            <a:endParaRPr lang="en-US" dirty="0" smtClean="0">
              <a:ea typeface="ＭＳ Ｐゴシック" charset="-128"/>
              <a:cs typeface="ＭＳ Ｐゴシック" charset="-128"/>
            </a:endParaRPr>
          </a:p>
        </p:txBody>
      </p:sp>
    </p:spTree>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118</a:t>
            </a:fld>
            <a:endParaRPr lang="en-US" dirty="0" smtClean="0">
              <a:ea typeface="ＭＳ Ｐゴシック" charset="-128"/>
              <a:cs typeface="ＭＳ Ｐゴシック" charset="-128"/>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200" b="1" dirty="0" smtClean="0"/>
              <a:t>Another Way: </a:t>
            </a:r>
            <a:r>
              <a:rPr lang="en-US" sz="1200" dirty="0" smtClean="0"/>
              <a:t>Click the Insert Picture from File icon in any content placeholder to open the Insert Picture dialog box.</a:t>
            </a:r>
          </a:p>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12</a:t>
            </a:fld>
            <a:endParaRPr lang="en-US" dirty="0" smtClean="0">
              <a:ea typeface="ＭＳ Ｐゴシック" charset="-128"/>
              <a:cs typeface="ＭＳ Ｐゴシック" charset="-128"/>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r>
              <a:rPr lang="en-US" sz="1200" b="1" dirty="0" smtClean="0"/>
              <a:t>Take Note: </a:t>
            </a:r>
            <a:r>
              <a:rPr lang="en-US" sz="1200" dirty="0" smtClean="0"/>
              <a:t>U.S. government sites such as NASA, the source of the picture you inserted in the previous exercise, make images available without requiring copyright permission.</a:t>
            </a:r>
            <a:endParaRPr lang="en-US" sz="1200" dirty="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13</a:t>
            </a:fld>
            <a:endParaRPr lang="en-US" dirty="0" smtClean="0">
              <a:ea typeface="ＭＳ Ｐゴシック" charset="-128"/>
              <a:cs typeface="ＭＳ Ｐゴシック" charset="-128"/>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14</a:t>
            </a:fld>
            <a:endParaRPr lang="en-US" dirty="0" smtClean="0">
              <a:ea typeface="ＭＳ Ｐゴシック" charset="-128"/>
              <a:cs typeface="ＭＳ Ｐゴシック" charset="-128"/>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15</a:t>
            </a:fld>
            <a:endParaRPr lang="en-US" dirty="0" smtClean="0">
              <a:ea typeface="ＭＳ Ｐゴシック" charset="-128"/>
              <a:cs typeface="ＭＳ Ｐゴシック" charset="-128"/>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200" b="1" dirty="0" smtClean="0"/>
              <a:t>Take Note: </a:t>
            </a:r>
            <a:r>
              <a:rPr lang="en-US" sz="1200" dirty="0" smtClean="0"/>
              <a:t>You can adjust the spacing of the dots in the gridlines in the Grid and Guides dialog box.</a:t>
            </a:r>
          </a:p>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16</a:t>
            </a:fld>
            <a:endParaRPr lang="en-US" dirty="0" smtClean="0">
              <a:ea typeface="ＭＳ Ｐゴシック" charset="-128"/>
              <a:cs typeface="ＭＳ Ｐゴシック" charset="-128"/>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200" b="1" dirty="0" smtClean="0"/>
              <a:t>Another Way: </a:t>
            </a:r>
            <a:r>
              <a:rPr lang="en-US" sz="1200" dirty="0" smtClean="0"/>
              <a:t>Right-click a slide outside of any placeholder, and then click Ruler.</a:t>
            </a:r>
          </a:p>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17</a:t>
            </a:fld>
            <a:endParaRPr lang="en-US" dirty="0" smtClean="0">
              <a:ea typeface="ＭＳ Ｐゴシック" charset="-128"/>
              <a:cs typeface="ＭＳ Ｐゴシック" charset="-128"/>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18</a:t>
            </a:fld>
            <a:endParaRPr lang="en-US" dirty="0" smtClean="0">
              <a:ea typeface="ＭＳ Ｐゴシック" charset="-128"/>
              <a:cs typeface="ＭＳ Ｐゴシック" charset="-128"/>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r>
              <a:rPr lang="en-US" sz="1200" b="1" dirty="0" smtClean="0"/>
              <a:t>Another Way: </a:t>
            </a:r>
            <a:r>
              <a:rPr lang="en-US" sz="1200" dirty="0" smtClean="0"/>
              <a:t>Press Alt+F9 to show or hide the guides.</a:t>
            </a:r>
            <a:endParaRPr lang="en-US" sz="1200" dirty="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19</a:t>
            </a:fld>
            <a:endParaRPr lang="en-US" dirty="0" smtClean="0">
              <a:ea typeface="ＭＳ Ｐゴシック" charset="-128"/>
              <a:cs typeface="ＭＳ Ｐゴシック" charset="-128"/>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2</a:t>
            </a:fld>
            <a:endParaRPr lang="en-US" dirty="0" smtClean="0">
              <a:ea typeface="ＭＳ Ｐゴシック" charset="-128"/>
              <a:cs typeface="ＭＳ Ｐゴシック" charset="-128"/>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20</a:t>
            </a:fld>
            <a:endParaRPr lang="en-US" dirty="0" smtClean="0">
              <a:ea typeface="ＭＳ Ｐゴシック" charset="-128"/>
              <a:cs typeface="ＭＳ Ｐゴシック" charset="-128"/>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21</a:t>
            </a:fld>
            <a:endParaRPr lang="en-US" dirty="0" smtClean="0">
              <a:ea typeface="ＭＳ Ｐゴシック" charset="-128"/>
              <a:cs typeface="ＭＳ Ｐゴシック" charset="-128"/>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22</a:t>
            </a:fld>
            <a:endParaRPr lang="en-US" dirty="0" smtClean="0">
              <a:ea typeface="ＭＳ Ｐゴシック" charset="-128"/>
              <a:cs typeface="ＭＳ Ｐゴシック" charset="-128"/>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23</a:t>
            </a:fld>
            <a:endParaRPr lang="en-US" dirty="0" smtClean="0">
              <a:ea typeface="ＭＳ Ｐゴシック" charset="-128"/>
              <a:cs typeface="ＭＳ Ｐゴシック" charset="-128"/>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24</a:t>
            </a:fld>
            <a:endParaRPr lang="en-US" dirty="0" smtClean="0">
              <a:ea typeface="ＭＳ Ｐゴシック" charset="-128"/>
              <a:cs typeface="ＭＳ Ｐゴシック" charset="-128"/>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200" b="1" dirty="0" smtClean="0"/>
              <a:t>Another Way: </a:t>
            </a:r>
            <a:r>
              <a:rPr lang="en-US" sz="1200" dirty="0" smtClean="0"/>
              <a:t>Click the Arrange button on the Home tab, click Rotate, and choose a rotation option.</a:t>
            </a:r>
          </a:p>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25</a:t>
            </a:fld>
            <a:endParaRPr lang="en-US" dirty="0" smtClean="0">
              <a:ea typeface="ＭＳ Ｐゴシック" charset="-128"/>
              <a:cs typeface="ＭＳ Ｐゴシック" charset="-128"/>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26</a:t>
            </a:fld>
            <a:endParaRPr lang="en-US" dirty="0" smtClean="0">
              <a:ea typeface="ＭＳ Ｐゴシック" charset="-128"/>
              <a:cs typeface="ＭＳ Ｐゴシック" charset="-128"/>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27</a:t>
            </a:fld>
            <a:endParaRPr lang="en-US" dirty="0" smtClean="0">
              <a:ea typeface="ＭＳ Ｐゴシック" charset="-128"/>
              <a:cs typeface="ＭＳ Ｐゴシック" charset="-128"/>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28</a:t>
            </a:fld>
            <a:endParaRPr lang="en-US" dirty="0" smtClean="0">
              <a:ea typeface="ＭＳ Ｐゴシック" charset="-128"/>
              <a:cs typeface="ＭＳ Ｐゴシック" charset="-128"/>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29</a:t>
            </a:fld>
            <a:endParaRPr lang="en-US" dirty="0" smtClean="0">
              <a:ea typeface="ＭＳ Ｐゴシック" charset="-128"/>
              <a:cs typeface="ＭＳ Ｐゴシック" charset="-128"/>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3</a:t>
            </a:fld>
            <a:endParaRPr lang="en-US" dirty="0" smtClean="0">
              <a:ea typeface="ＭＳ Ｐゴシック" charset="-128"/>
              <a:cs typeface="ＭＳ Ｐゴシック" charset="-128"/>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30</a:t>
            </a:fld>
            <a:endParaRPr lang="en-US" dirty="0" smtClean="0">
              <a:ea typeface="ＭＳ Ｐゴシック" charset="-128"/>
              <a:cs typeface="ＭＳ Ｐゴシック" charset="-128"/>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31</a:t>
            </a:fld>
            <a:endParaRPr lang="en-US" dirty="0" smtClean="0">
              <a:ea typeface="ＭＳ Ｐゴシック" charset="-128"/>
              <a:cs typeface="ＭＳ Ｐゴシック" charset="-128"/>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32</a:t>
            </a:fld>
            <a:endParaRPr lang="en-US" dirty="0" smtClean="0">
              <a:ea typeface="ＭＳ Ｐゴシック" charset="-128"/>
              <a:cs typeface="ＭＳ Ｐゴシック" charset="-128"/>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33</a:t>
            </a:fld>
            <a:endParaRPr lang="en-US" dirty="0" smtClean="0">
              <a:ea typeface="ＭＳ Ｐゴシック" charset="-128"/>
              <a:cs typeface="ＭＳ Ｐゴシック" charset="-128"/>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200" b="1" dirty="0" smtClean="0"/>
              <a:t>Another Way: </a:t>
            </a:r>
            <a:r>
              <a:rPr lang="en-US" sz="1200" dirty="0" smtClean="0"/>
              <a:t>You can open the Format Picture dialog box by clicking the dialog box launcher in the Size group on the Picture Tools Format tab.</a:t>
            </a:r>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b="1" dirty="0" smtClean="0"/>
              <a:t>Another Way: </a:t>
            </a:r>
            <a:r>
              <a:rPr lang="en-US" sz="1200" dirty="0" smtClean="0"/>
              <a:t>You can also specify a percentage of the original dimensions, instead of an exact size. This is called </a:t>
            </a:r>
            <a:r>
              <a:rPr lang="en-US" sz="1200" b="1" i="1" dirty="0" smtClean="0"/>
              <a:t>scaling.</a:t>
            </a:r>
            <a:endParaRPr lang="en-US" sz="1200" dirty="0" smtClean="0"/>
          </a:p>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34</a:t>
            </a:fld>
            <a:endParaRPr lang="en-US" dirty="0" smtClean="0">
              <a:ea typeface="ＭＳ Ｐゴシック" charset="-128"/>
              <a:cs typeface="ＭＳ Ｐゴシック" charset="-128"/>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35</a:t>
            </a:fld>
            <a:endParaRPr lang="en-US" dirty="0" smtClean="0">
              <a:ea typeface="ＭＳ Ｐゴシック" charset="-128"/>
              <a:cs typeface="ＭＳ Ｐゴシック" charset="-128"/>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36</a:t>
            </a:fld>
            <a:endParaRPr lang="en-US" dirty="0" smtClean="0">
              <a:ea typeface="ＭＳ Ｐゴシック" charset="-128"/>
              <a:cs typeface="ＭＳ Ｐゴシック" charset="-128"/>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37</a:t>
            </a:fld>
            <a:endParaRPr lang="en-US" dirty="0" smtClean="0">
              <a:ea typeface="ＭＳ Ｐゴシック" charset="-128"/>
              <a:cs typeface="ＭＳ Ｐゴシック" charset="-128"/>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38</a:t>
            </a:fld>
            <a:endParaRPr lang="en-US" dirty="0" smtClean="0">
              <a:ea typeface="ＭＳ Ｐゴシック" charset="-128"/>
              <a:cs typeface="ＭＳ Ｐゴシック" charset="-128"/>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39</a:t>
            </a:fld>
            <a:endParaRPr lang="en-US" dirty="0" smtClean="0">
              <a:ea typeface="ＭＳ Ｐゴシック" charset="-128"/>
              <a:cs typeface="ＭＳ Ｐゴシック" charset="-128"/>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4</a:t>
            </a:fld>
            <a:endParaRPr lang="en-US" dirty="0" smtClean="0">
              <a:ea typeface="ＭＳ Ｐゴシック" charset="-128"/>
              <a:cs typeface="ＭＳ Ｐゴシック" charset="-128"/>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200" b="1" dirty="0" smtClean="0"/>
              <a:t>Take Note: </a:t>
            </a:r>
            <a:r>
              <a:rPr lang="en-US" sz="1200" dirty="0" smtClean="0"/>
              <a:t>The style’s picture borders are black or white by default, but you can apply any color to the border using the Picture Border button. </a:t>
            </a:r>
          </a:p>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40</a:t>
            </a:fld>
            <a:endParaRPr lang="en-US" dirty="0" smtClean="0">
              <a:ea typeface="ＭＳ Ｐゴシック" charset="-128"/>
              <a:cs typeface="ＭＳ Ｐゴシック" charset="-128"/>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41</a:t>
            </a:fld>
            <a:endParaRPr lang="en-US" dirty="0" smtClean="0">
              <a:ea typeface="ＭＳ Ｐゴシック" charset="-128"/>
              <a:cs typeface="ＭＳ Ｐゴシック" charset="-128"/>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42</a:t>
            </a:fld>
            <a:endParaRPr lang="en-US" dirty="0" smtClean="0">
              <a:ea typeface="ＭＳ Ｐゴシック" charset="-128"/>
              <a:cs typeface="ＭＳ Ｐゴシック" charset="-128"/>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43</a:t>
            </a:fld>
            <a:endParaRPr lang="en-US" dirty="0" smtClean="0">
              <a:ea typeface="ＭＳ Ｐゴシック" charset="-128"/>
              <a:cs typeface="ＭＳ Ｐゴシック" charset="-128"/>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200" b="1" dirty="0" smtClean="0"/>
              <a:t>Another Way: </a:t>
            </a:r>
            <a:r>
              <a:rPr lang="en-US" sz="1200" dirty="0" smtClean="0"/>
              <a:t>You can use the increment arrow buttons to set the values instead of dragging if you find that easier.</a:t>
            </a:r>
          </a:p>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44</a:t>
            </a:fld>
            <a:endParaRPr lang="en-US" dirty="0" smtClean="0">
              <a:ea typeface="ＭＳ Ｐゴシック" charset="-128"/>
              <a:cs typeface="ＭＳ Ｐゴシック" charset="-128"/>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45</a:t>
            </a:fld>
            <a:endParaRPr lang="en-US" dirty="0" smtClean="0">
              <a:ea typeface="ＭＳ Ｐゴシック" charset="-128"/>
              <a:cs typeface="ＭＳ Ｐゴシック" charset="-128"/>
            </a:endParaRPr>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46</a:t>
            </a:fld>
            <a:endParaRPr lang="en-US" dirty="0" smtClean="0">
              <a:ea typeface="ＭＳ Ｐゴシック" charset="-128"/>
              <a:cs typeface="ＭＳ Ｐゴシック" charset="-128"/>
            </a:endParaRPr>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47</a:t>
            </a:fld>
            <a:endParaRPr lang="en-US" dirty="0" smtClean="0">
              <a:ea typeface="ＭＳ Ｐゴシック" charset="-128"/>
              <a:cs typeface="ＭＳ Ｐゴシック" charset="-128"/>
            </a:endParaRPr>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48</a:t>
            </a:fld>
            <a:endParaRPr lang="en-US" dirty="0" smtClean="0">
              <a:ea typeface="ＭＳ Ｐゴシック" charset="-128"/>
              <a:cs typeface="ＭＳ Ｐゴシック" charset="-128"/>
            </a:endParaRPr>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49</a:t>
            </a:fld>
            <a:endParaRPr lang="en-US" dirty="0" smtClean="0">
              <a:ea typeface="ＭＳ Ｐゴシック" charset="-128"/>
              <a:cs typeface="ＭＳ Ｐゴシック" charset="-128"/>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5</a:t>
            </a:fld>
            <a:endParaRPr lang="en-US" dirty="0" smtClean="0">
              <a:ea typeface="ＭＳ Ｐゴシック" charset="-128"/>
              <a:cs typeface="ＭＳ Ｐゴシック" charset="-128"/>
            </a:endParaRPr>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50</a:t>
            </a:fld>
            <a:endParaRPr lang="en-US" dirty="0" smtClean="0">
              <a:ea typeface="ＭＳ Ｐゴシック" charset="-128"/>
              <a:cs typeface="ＭＳ Ｐゴシック" charset="-128"/>
            </a:endParaRPr>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51</a:t>
            </a:fld>
            <a:endParaRPr lang="en-US" dirty="0" smtClean="0">
              <a:ea typeface="ＭＳ Ｐゴシック" charset="-128"/>
              <a:cs typeface="ＭＳ Ｐゴシック" charset="-128"/>
            </a:endParaRPr>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52</a:t>
            </a:fld>
            <a:endParaRPr lang="en-US" dirty="0" smtClean="0">
              <a:ea typeface="ＭＳ Ｐゴシック" charset="-128"/>
              <a:cs typeface="ＭＳ Ｐゴシック" charset="-128"/>
            </a:endParaRPr>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53</a:t>
            </a:fld>
            <a:endParaRPr lang="en-US" dirty="0" smtClean="0">
              <a:ea typeface="ＭＳ Ｐゴシック" charset="-128"/>
              <a:cs typeface="ＭＳ Ｐゴシック" charset="-128"/>
            </a:endParaRPr>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54</a:t>
            </a:fld>
            <a:endParaRPr lang="en-US" dirty="0" smtClean="0">
              <a:ea typeface="ＭＳ Ｐゴシック" charset="-128"/>
              <a:cs typeface="ＭＳ Ｐゴシック" charset="-128"/>
            </a:endParaRPr>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200" b="1" dirty="0" smtClean="0"/>
              <a:t>Troubleshooting: </a:t>
            </a:r>
            <a:r>
              <a:rPr lang="en-US" sz="1200" dirty="0" smtClean="0"/>
              <a:t>If you make a mistake and click too much, and the whole background turns black, press Ctrl+Z to undo your last action and try again.</a:t>
            </a:r>
          </a:p>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55</a:t>
            </a:fld>
            <a:endParaRPr lang="en-US" dirty="0" smtClean="0">
              <a:ea typeface="ＭＳ Ｐゴシック" charset="-128"/>
              <a:cs typeface="ＭＳ Ｐゴシック" charset="-128"/>
            </a:endParaRPr>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56</a:t>
            </a:fld>
            <a:endParaRPr lang="en-US" dirty="0" smtClean="0">
              <a:ea typeface="ＭＳ Ｐゴシック" charset="-128"/>
              <a:cs typeface="ＭＳ Ｐゴシック" charset="-128"/>
            </a:endParaRPr>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57</a:t>
            </a:fld>
            <a:endParaRPr lang="en-US" dirty="0" smtClean="0">
              <a:ea typeface="ＭＳ Ｐゴシック" charset="-128"/>
              <a:cs typeface="ＭＳ Ｐゴシック" charset="-128"/>
            </a:endParaRPr>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58</a:t>
            </a:fld>
            <a:endParaRPr lang="en-US" dirty="0" smtClean="0">
              <a:ea typeface="ＭＳ Ｐゴシック" charset="-128"/>
              <a:cs typeface="ＭＳ Ｐゴシック" charset="-128"/>
            </a:endParaRPr>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59</a:t>
            </a:fld>
            <a:endParaRPr lang="en-US" dirty="0" smtClean="0">
              <a:ea typeface="ＭＳ Ｐゴシック" charset="-128"/>
              <a:cs typeface="ＭＳ Ｐゴシック" charset="-128"/>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6</a:t>
            </a:fld>
            <a:endParaRPr lang="en-US" dirty="0" smtClean="0">
              <a:ea typeface="ＭＳ Ｐゴシック" charset="-128"/>
              <a:cs typeface="ＭＳ Ｐゴシック" charset="-128"/>
            </a:endParaRPr>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60</a:t>
            </a:fld>
            <a:endParaRPr lang="en-US" dirty="0" smtClean="0">
              <a:ea typeface="ＭＳ Ｐゴシック" charset="-128"/>
              <a:cs typeface="ＭＳ Ｐゴシック" charset="-128"/>
            </a:endParaRPr>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61</a:t>
            </a:fld>
            <a:endParaRPr lang="en-US" dirty="0" smtClean="0">
              <a:ea typeface="ＭＳ Ｐゴシック" charset="-128"/>
              <a:cs typeface="ＭＳ Ｐゴシック" charset="-128"/>
            </a:endParaRPr>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200" b="1" dirty="0" smtClean="0"/>
              <a:t>Cross Reference: </a:t>
            </a:r>
            <a:r>
              <a:rPr lang="en-US" sz="1200" dirty="0" smtClean="0"/>
              <a:t>You will learn more about sharing a presentation in Lesson 10.</a:t>
            </a:r>
          </a:p>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62</a:t>
            </a:fld>
            <a:endParaRPr lang="en-US" dirty="0" smtClean="0">
              <a:ea typeface="ＭＳ Ｐゴシック" charset="-128"/>
              <a:cs typeface="ＭＳ Ｐゴシック" charset="-128"/>
            </a:endParaRPr>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63</a:t>
            </a:fld>
            <a:endParaRPr lang="en-US" dirty="0" smtClean="0">
              <a:ea typeface="ＭＳ Ｐゴシック" charset="-128"/>
              <a:cs typeface="ＭＳ Ｐゴシック" charset="-128"/>
            </a:endParaRPr>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64</a:t>
            </a:fld>
            <a:endParaRPr lang="en-US" dirty="0" smtClean="0">
              <a:ea typeface="ＭＳ Ｐゴシック" charset="-128"/>
              <a:cs typeface="ＭＳ Ｐゴシック" charset="-128"/>
            </a:endParaRPr>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65</a:t>
            </a:fld>
            <a:endParaRPr lang="en-US" dirty="0" smtClean="0">
              <a:ea typeface="ＭＳ Ｐゴシック" charset="-128"/>
              <a:cs typeface="ＭＳ Ｐゴシック" charset="-128"/>
            </a:endParaRPr>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66</a:t>
            </a:fld>
            <a:endParaRPr lang="en-US" dirty="0" smtClean="0">
              <a:ea typeface="ＭＳ Ｐゴシック" charset="-128"/>
              <a:cs typeface="ＭＳ Ｐゴシック" charset="-128"/>
            </a:endParaRPr>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200" b="1" dirty="0" smtClean="0"/>
              <a:t>Take Note: </a:t>
            </a:r>
            <a:r>
              <a:rPr lang="en-US" sz="1200" dirty="0" smtClean="0"/>
              <a:t>You can also access the Shapes gallery on the Drawing Tools Format tab.</a:t>
            </a:r>
          </a:p>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67</a:t>
            </a:fld>
            <a:endParaRPr lang="en-US" dirty="0" smtClean="0">
              <a:ea typeface="ＭＳ Ｐゴシック" charset="-128"/>
              <a:cs typeface="ＭＳ Ｐゴシック" charset="-128"/>
            </a:endParaRPr>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68</a:t>
            </a:fld>
            <a:endParaRPr lang="en-US" dirty="0" smtClean="0">
              <a:ea typeface="ＭＳ Ｐゴシック" charset="-128"/>
              <a:cs typeface="ＭＳ Ｐゴシック" charset="-128"/>
            </a:endParaRPr>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pPr marL="0" indent="0">
              <a:buFont typeface="+mj-lt"/>
              <a:buNone/>
            </a:pPr>
            <a:r>
              <a:rPr lang="en-US" sz="1200" b="1" dirty="0" smtClean="0"/>
              <a:t>Take Note: </a:t>
            </a:r>
            <a:r>
              <a:rPr lang="en-US" sz="1200" dirty="0" smtClean="0"/>
              <a:t>Holding down the Shift key constrains the line to be exactly 45 degrees or exactly vertical or horizontal as you drag.</a:t>
            </a:r>
            <a:endParaRPr lang="en-US" sz="1200" dirty="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69</a:t>
            </a:fld>
            <a:endParaRPr lang="en-US" dirty="0" smtClean="0">
              <a:ea typeface="ＭＳ Ｐゴシック" charset="-128"/>
              <a:cs typeface="ＭＳ Ｐゴシック" charset="-128"/>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pPr marL="0" indent="0">
              <a:buFont typeface="+mj-lt"/>
              <a:buNone/>
            </a:pPr>
            <a:r>
              <a:rPr lang="en-US" sz="1200" b="1" dirty="0" smtClean="0"/>
              <a:t>Another Way: </a:t>
            </a:r>
            <a:r>
              <a:rPr lang="en-US" sz="1200" dirty="0" smtClean="0"/>
              <a:t>To insert clip art on a slide that does not have a content placeholder, click the Clip Art button on the Insert tab.</a:t>
            </a:r>
          </a:p>
          <a:p>
            <a:pPr marL="0" marR="0" indent="0" algn="l" defTabSz="914400" rtl="0" eaLnBrk="0" fontAlgn="base" latinLnBrk="0" hangingPunct="0">
              <a:lnSpc>
                <a:spcPct val="100000"/>
              </a:lnSpc>
              <a:spcBef>
                <a:spcPct val="30000"/>
              </a:spcBef>
              <a:spcAft>
                <a:spcPct val="0"/>
              </a:spcAft>
              <a:buClrTx/>
              <a:buSzTx/>
              <a:buFont typeface="+mj-lt"/>
              <a:buNone/>
              <a:tabLst/>
              <a:defRPr/>
            </a:pPr>
            <a:r>
              <a:rPr lang="en-US" sz="1200" b="1" dirty="0" smtClean="0"/>
              <a:t>Take Note: </a:t>
            </a:r>
            <a:r>
              <a:rPr lang="en-US" sz="1200" dirty="0" smtClean="0"/>
              <a:t>The Clip Art task pane may show the keyword(s) used in the most recent search for clip art.</a:t>
            </a:r>
          </a:p>
          <a:p>
            <a:pPr marL="0" indent="0">
              <a:buFont typeface="+mj-lt"/>
              <a:buNone/>
            </a:pPr>
            <a:endParaRPr lang="en-US" sz="1200" dirty="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7</a:t>
            </a:fld>
            <a:endParaRPr lang="en-US" dirty="0" smtClean="0">
              <a:ea typeface="ＭＳ Ｐゴシック" charset="-128"/>
              <a:cs typeface="ＭＳ Ｐゴシック" charset="-128"/>
            </a:endParaRPr>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70</a:t>
            </a:fld>
            <a:endParaRPr lang="en-US" dirty="0" smtClean="0">
              <a:ea typeface="ＭＳ Ｐゴシック" charset="-128"/>
              <a:cs typeface="ＭＳ Ｐゴシック" charset="-128"/>
            </a:endParaRPr>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71</a:t>
            </a:fld>
            <a:endParaRPr lang="en-US" dirty="0" smtClean="0">
              <a:ea typeface="ＭＳ Ｐゴシック" charset="-128"/>
              <a:cs typeface="ＭＳ Ｐゴシック" charset="-128"/>
            </a:endParaRPr>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72</a:t>
            </a:fld>
            <a:endParaRPr lang="en-US" dirty="0" smtClean="0">
              <a:ea typeface="ＭＳ Ｐゴシック" charset="-128"/>
              <a:cs typeface="ＭＳ Ｐゴシック" charset="-128"/>
            </a:endParaRPr>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73</a:t>
            </a:fld>
            <a:endParaRPr lang="en-US" dirty="0" smtClean="0">
              <a:ea typeface="ＭＳ Ｐゴシック" charset="-128"/>
              <a:cs typeface="ＭＳ Ｐゴシック" charset="-128"/>
            </a:endParaRPr>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74</a:t>
            </a:fld>
            <a:endParaRPr lang="en-US" dirty="0" smtClean="0">
              <a:ea typeface="ＭＳ Ｐゴシック" charset="-128"/>
              <a:cs typeface="ＭＳ Ｐゴシック" charset="-128"/>
            </a:endParaRPr>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75</a:t>
            </a:fld>
            <a:endParaRPr lang="en-US" dirty="0" smtClean="0">
              <a:ea typeface="ＭＳ Ｐゴシック" charset="-128"/>
              <a:cs typeface="ＭＳ Ｐゴシック" charset="-128"/>
            </a:endParaRPr>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pPr marL="0" indent="0">
              <a:buFont typeface="+mj-lt"/>
              <a:buNone/>
            </a:pPr>
            <a:r>
              <a:rPr lang="en-US" sz="1200" b="1" dirty="0" smtClean="0"/>
              <a:t>(Step 7) Troubleshooting: </a:t>
            </a:r>
            <a:r>
              <a:rPr lang="en-US" sz="1200" dirty="0" smtClean="0"/>
              <a:t>When using the Freeform tool, if you return to the exact point at which you started drawing, PowerPoint will automatically close and fill the shape with color. If your shape does not fill, double-click to end it, click Undo, and start again.</a:t>
            </a:r>
            <a:endParaRPr lang="en-US" sz="1200" dirty="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76</a:t>
            </a:fld>
            <a:endParaRPr lang="en-US" dirty="0" smtClean="0">
              <a:ea typeface="ＭＳ Ｐゴシック" charset="-128"/>
              <a:cs typeface="ＭＳ Ｐゴシック" charset="-128"/>
            </a:endParaRPr>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77</a:t>
            </a:fld>
            <a:endParaRPr lang="en-US" dirty="0" smtClean="0">
              <a:ea typeface="ＭＳ Ｐゴシック" charset="-128"/>
              <a:cs typeface="ＭＳ Ｐゴシック" charset="-128"/>
            </a:endParaRPr>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78</a:t>
            </a:fld>
            <a:endParaRPr lang="en-US" dirty="0" smtClean="0">
              <a:ea typeface="ＭＳ Ｐゴシック" charset="-128"/>
              <a:cs typeface="ＭＳ Ｐゴシック" charset="-128"/>
            </a:endParaRPr>
          </a:p>
        </p:txBody>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79</a:t>
            </a:fld>
            <a:endParaRPr lang="en-US" dirty="0" smtClean="0">
              <a:ea typeface="ＭＳ Ｐゴシック" charset="-128"/>
              <a:cs typeface="ＭＳ Ｐゴシック" charset="-128"/>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8</a:t>
            </a:fld>
            <a:endParaRPr lang="en-US" dirty="0" smtClean="0">
              <a:ea typeface="ＭＳ Ｐゴシック" charset="-128"/>
              <a:cs typeface="ＭＳ Ｐゴシック" charset="-128"/>
            </a:endParaRPr>
          </a:p>
        </p:txBody>
      </p:sp>
    </p:spTree>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200" b="1" dirty="0" smtClean="0"/>
              <a:t>Take Note: </a:t>
            </a:r>
            <a:r>
              <a:rPr lang="en-US" sz="1200" dirty="0" smtClean="0"/>
              <a:t>To adjust the way text appears in a shape, right-click the shape, click Format Shape, and access the Text Box settings. For example, you can align the text vertically and horizontally within the shape.</a:t>
            </a:r>
          </a:p>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80</a:t>
            </a:fld>
            <a:endParaRPr lang="en-US" dirty="0" smtClean="0">
              <a:ea typeface="ＭＳ Ｐゴシック" charset="-128"/>
              <a:cs typeface="ＭＳ Ｐゴシック" charset="-128"/>
            </a:endParaRPr>
          </a:p>
        </p:txBody>
      </p:sp>
    </p:spTree>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81</a:t>
            </a:fld>
            <a:endParaRPr lang="en-US" dirty="0" smtClean="0">
              <a:ea typeface="ＭＳ Ｐゴシック" charset="-128"/>
              <a:cs typeface="ＭＳ Ｐゴシック" charset="-128"/>
            </a:endParaRPr>
          </a:p>
        </p:txBody>
      </p:sp>
    </p:spTree>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200" b="1" dirty="0" smtClean="0"/>
              <a:t>Take Note: </a:t>
            </a:r>
            <a:r>
              <a:rPr lang="en-US" sz="1200" dirty="0" smtClean="0"/>
              <a:t>You can use the Shape Outline button in the Drawing group on the Home tab or in the Shape Styles group on the Drawing Tools Format tab.</a:t>
            </a:r>
          </a:p>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82</a:t>
            </a:fld>
            <a:endParaRPr lang="en-US" dirty="0" smtClean="0">
              <a:ea typeface="ＭＳ Ｐゴシック" charset="-128"/>
              <a:cs typeface="ＭＳ Ｐゴシック" charset="-128"/>
            </a:endParaRPr>
          </a:p>
        </p:txBody>
      </p:sp>
    </p:spTree>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83</a:t>
            </a:fld>
            <a:endParaRPr lang="en-US" dirty="0" smtClean="0">
              <a:ea typeface="ＭＳ Ｐゴシック" charset="-128"/>
              <a:cs typeface="ＭＳ Ｐゴシック" charset="-128"/>
            </a:endParaRPr>
          </a:p>
        </p:txBody>
      </p:sp>
    </p:spTree>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84</a:t>
            </a:fld>
            <a:endParaRPr lang="en-US" dirty="0" smtClean="0">
              <a:ea typeface="ＭＳ Ｐゴシック" charset="-128"/>
              <a:cs typeface="ＭＳ Ｐゴシック" charset="-128"/>
            </a:endParaRPr>
          </a:p>
        </p:txBody>
      </p:sp>
    </p:spTree>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85</a:t>
            </a:fld>
            <a:endParaRPr lang="en-US" dirty="0" smtClean="0">
              <a:ea typeface="ＭＳ Ｐゴシック" charset="-128"/>
              <a:cs typeface="ＭＳ Ｐゴシック" charset="-128"/>
            </a:endParaRPr>
          </a:p>
        </p:txBody>
      </p:sp>
    </p:spTree>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86</a:t>
            </a:fld>
            <a:endParaRPr lang="en-US" dirty="0" smtClean="0">
              <a:ea typeface="ＭＳ Ｐゴシック" charset="-128"/>
              <a:cs typeface="ＭＳ Ｐゴシック" charset="-128"/>
            </a:endParaRPr>
          </a:p>
        </p:txBody>
      </p:sp>
    </p:spTree>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87</a:t>
            </a:fld>
            <a:endParaRPr lang="en-US" dirty="0" smtClean="0">
              <a:ea typeface="ＭＳ Ｐゴシック" charset="-128"/>
              <a:cs typeface="ＭＳ Ｐゴシック" charset="-128"/>
            </a:endParaRPr>
          </a:p>
        </p:txBody>
      </p:sp>
    </p:spTree>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88</a:t>
            </a:fld>
            <a:endParaRPr lang="en-US" dirty="0" smtClean="0">
              <a:ea typeface="ＭＳ Ｐゴシック" charset="-128"/>
              <a:cs typeface="ＭＳ Ｐゴシック" charset="-128"/>
            </a:endParaRPr>
          </a:p>
        </p:txBody>
      </p:sp>
    </p:spTree>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89</a:t>
            </a:fld>
            <a:endParaRPr lang="en-US" dirty="0" smtClean="0">
              <a:ea typeface="ＭＳ Ｐゴシック" charset="-128"/>
              <a:cs typeface="ＭＳ Ｐゴシック" charset="-128"/>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9</a:t>
            </a:fld>
            <a:endParaRPr lang="en-US" dirty="0" smtClean="0">
              <a:ea typeface="ＭＳ Ｐゴシック" charset="-128"/>
              <a:cs typeface="ＭＳ Ｐゴシック" charset="-128"/>
            </a:endParaRPr>
          </a:p>
        </p:txBody>
      </p:sp>
    </p:spTree>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90</a:t>
            </a:fld>
            <a:endParaRPr lang="en-US" dirty="0" smtClean="0">
              <a:ea typeface="ＭＳ Ｐゴシック" charset="-128"/>
              <a:cs typeface="ＭＳ Ｐゴシック" charset="-128"/>
            </a:endParaRPr>
          </a:p>
        </p:txBody>
      </p:sp>
    </p:spTree>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91</a:t>
            </a:fld>
            <a:endParaRPr lang="en-US" dirty="0" smtClean="0">
              <a:ea typeface="ＭＳ Ｐゴシック" charset="-128"/>
              <a:cs typeface="ＭＳ Ｐゴシック" charset="-128"/>
            </a:endParaRPr>
          </a:p>
        </p:txBody>
      </p:sp>
    </p:spTree>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92</a:t>
            </a:fld>
            <a:endParaRPr lang="en-US" dirty="0" smtClean="0">
              <a:ea typeface="ＭＳ Ｐゴシック" charset="-128"/>
              <a:cs typeface="ＭＳ Ｐゴシック" charset="-128"/>
            </a:endParaRPr>
          </a:p>
        </p:txBody>
      </p:sp>
    </p:spTree>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93</a:t>
            </a:fld>
            <a:endParaRPr lang="en-US" dirty="0" smtClean="0">
              <a:ea typeface="ＭＳ Ｐゴシック" charset="-128"/>
              <a:cs typeface="ＭＳ Ｐゴシック" charset="-128"/>
            </a:endParaRPr>
          </a:p>
        </p:txBody>
      </p:sp>
    </p:spTree>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94</a:t>
            </a:fld>
            <a:endParaRPr lang="en-US" dirty="0" smtClean="0">
              <a:ea typeface="ＭＳ Ｐゴシック" charset="-128"/>
              <a:cs typeface="ＭＳ Ｐゴシック" charset="-128"/>
            </a:endParaRPr>
          </a:p>
        </p:txBody>
      </p:sp>
    </p:spTree>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r>
              <a:rPr lang="en-US" sz="1200" b="1" dirty="0" smtClean="0"/>
              <a:t>Take Note: </a:t>
            </a:r>
            <a:r>
              <a:rPr lang="en-US" sz="1200" dirty="0" smtClean="0"/>
              <a:t>The Arrange tools are available on both the Home tab and the Picture Tools Format tab.</a:t>
            </a:r>
          </a:p>
          <a:p>
            <a:r>
              <a:rPr lang="en-US" sz="1200" b="1" dirty="0" smtClean="0"/>
              <a:t>Another Way: </a:t>
            </a:r>
            <a:r>
              <a:rPr lang="en-US" sz="1200" dirty="0" smtClean="0"/>
              <a:t>You can also display the Selection and Visibility pane by clicking Select on the Home tab, then clicking Selection Pane.</a:t>
            </a:r>
          </a:p>
          <a:p>
            <a:r>
              <a:rPr lang="en-US" sz="1200" b="1" dirty="0" smtClean="0"/>
              <a:t>Troubleshooting: </a:t>
            </a:r>
            <a:r>
              <a:rPr lang="en-US" sz="1200" dirty="0" smtClean="0"/>
              <a:t>Don’t be concerned if the list in your Selection and Visibility pane doesn’t exactly match the one shown in in the figure. The order and numbering of objects in the pane can be affected by many actions.</a:t>
            </a:r>
          </a:p>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95</a:t>
            </a:fld>
            <a:endParaRPr lang="en-US" dirty="0" smtClean="0">
              <a:ea typeface="ＭＳ Ｐゴシック" charset="-128"/>
              <a:cs typeface="ＭＳ Ｐゴシック" charset="-128"/>
            </a:endParaRPr>
          </a:p>
        </p:txBody>
      </p:sp>
    </p:spTree>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96</a:t>
            </a:fld>
            <a:endParaRPr lang="en-US" dirty="0" smtClean="0">
              <a:ea typeface="ＭＳ Ｐゴシック" charset="-128"/>
              <a:cs typeface="ＭＳ Ｐゴシック" charset="-128"/>
            </a:endParaRPr>
          </a:p>
        </p:txBody>
      </p:sp>
    </p:spTree>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200" b="1" dirty="0" smtClean="0"/>
              <a:t>Take Note: </a:t>
            </a:r>
            <a:r>
              <a:rPr lang="en-US" sz="1200" dirty="0" smtClean="0"/>
              <a:t>Notice that the shape’s formatting matches that of the West Bank Center shape, because of the default you set earlier in the lesson.</a:t>
            </a:r>
          </a:p>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97</a:t>
            </a:fld>
            <a:endParaRPr lang="en-US" dirty="0" smtClean="0">
              <a:ea typeface="ＭＳ Ｐゴシック" charset="-128"/>
              <a:cs typeface="ＭＳ Ｐゴシック" charset="-128"/>
            </a:endParaRPr>
          </a:p>
        </p:txBody>
      </p:sp>
    </p:spTree>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200" b="1" dirty="0" smtClean="0"/>
              <a:t>Take Note: </a:t>
            </a:r>
            <a:r>
              <a:rPr lang="en-US" sz="1200" dirty="0" smtClean="0"/>
              <a:t>Note that the Right Arrow object has been added at the top of the Selection and Visibility pane.</a:t>
            </a:r>
          </a:p>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98</a:t>
            </a:fld>
            <a:endParaRPr lang="en-US" dirty="0" smtClean="0">
              <a:ea typeface="ＭＳ Ｐゴシック" charset="-128"/>
              <a:cs typeface="ＭＳ Ｐゴシック" charset="-128"/>
            </a:endParaRPr>
          </a:p>
        </p:txBody>
      </p:sp>
    </p:spTree>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99</a:t>
            </a:fld>
            <a:endParaRPr lang="en-US" dirty="0" smtClean="0">
              <a:ea typeface="ＭＳ Ｐゴシック" charset="-128"/>
              <a:cs typeface="ＭＳ Ｐゴシック" charset="-128"/>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pPr>
              <a:defRPr/>
            </a:pPr>
            <a:fld id="{560A7FE5-1540-4DEE-8F3D-FD5D1915A611}" type="datetimeFigureOut">
              <a:rPr lang="en-US"/>
              <a:pPr>
                <a:defRPr/>
              </a:pPr>
              <a:t>9/7/2011</a:t>
            </a:fld>
            <a:endParaRPr lang="en-US" dirty="0"/>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6" name="Rectangle 6"/>
          <p:cNvSpPr>
            <a:spLocks noGrp="1" noChangeArrowheads="1"/>
          </p:cNvSpPr>
          <p:nvPr>
            <p:ph type="sldNum" sz="quarter" idx="12"/>
          </p:nvPr>
        </p:nvSpPr>
        <p:spPr>
          <a:ln/>
        </p:spPr>
        <p:txBody>
          <a:bodyPr/>
          <a:lstStyle>
            <a:lvl1pPr>
              <a:defRPr/>
            </a:lvl1pPr>
          </a:lstStyle>
          <a:p>
            <a:pPr>
              <a:defRPr/>
            </a:pPr>
            <a:fld id="{6D6E24F0-B97B-4F67-9910-249435EF80F0}" type="slidenum">
              <a:rPr lang="en-US"/>
              <a:pPr>
                <a:defRPr/>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fld id="{75AE0D6A-C4C7-429D-BFAD-02B61FBBD779}" type="datetimeFigureOut">
              <a:rPr lang="en-US"/>
              <a:pPr>
                <a:defRPr/>
              </a:pPr>
              <a:t>9/7/2011</a:t>
            </a:fld>
            <a:endParaRPr lang="en-US" dirty="0"/>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6" name="Rectangle 6"/>
          <p:cNvSpPr>
            <a:spLocks noGrp="1" noChangeArrowheads="1"/>
          </p:cNvSpPr>
          <p:nvPr>
            <p:ph type="sldNum" sz="quarter" idx="12"/>
          </p:nvPr>
        </p:nvSpPr>
        <p:spPr>
          <a:ln/>
        </p:spPr>
        <p:txBody>
          <a:bodyPr/>
          <a:lstStyle>
            <a:lvl1pPr>
              <a:defRPr/>
            </a:lvl1pPr>
          </a:lstStyle>
          <a:p>
            <a:pPr>
              <a:defRPr/>
            </a:pPr>
            <a:fld id="{B57D9CD3-34EE-43B7-8A32-DC089D8AD875}" type="slidenum">
              <a:rPr lang="en-US"/>
              <a:pPr>
                <a:defRPr/>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457200"/>
            <a:ext cx="2057400" cy="60198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457200"/>
            <a:ext cx="6019800" cy="60198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fld id="{311D92F2-14CB-40CD-8FC9-C83C355EC19A}" type="datetimeFigureOut">
              <a:rPr lang="en-US"/>
              <a:pPr>
                <a:defRPr/>
              </a:pPr>
              <a:t>9/7/2011</a:t>
            </a:fld>
            <a:endParaRPr lang="en-US" dirty="0"/>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6" name="Rectangle 6"/>
          <p:cNvSpPr>
            <a:spLocks noGrp="1" noChangeArrowheads="1"/>
          </p:cNvSpPr>
          <p:nvPr>
            <p:ph type="sldNum" sz="quarter" idx="12"/>
          </p:nvPr>
        </p:nvSpPr>
        <p:spPr>
          <a:ln/>
        </p:spPr>
        <p:txBody>
          <a:bodyPr/>
          <a:lstStyle>
            <a:lvl1pPr>
              <a:defRPr/>
            </a:lvl1pPr>
          </a:lstStyle>
          <a:p>
            <a:pPr>
              <a:defRPr/>
            </a:pPr>
            <a:fld id="{46FA4201-4EFC-4F15-9238-607605412DBD}" type="slidenum">
              <a:rPr lang="en-US"/>
              <a:pPr>
                <a:defRPr/>
              </a:pPr>
              <a:t>‹#›</a:t>
            </a:fld>
            <a:endParaRPr 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457200" y="457200"/>
            <a:ext cx="8229600" cy="914400"/>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457200" y="1447800"/>
            <a:ext cx="8229600" cy="5029200"/>
          </a:xfrm>
        </p:spPr>
        <p:txBody>
          <a:bodyPr/>
          <a:lstStyle/>
          <a:p>
            <a:pPr lvl="0"/>
            <a:r>
              <a:rPr lang="en-US" noProof="0" dirty="0" smtClean="0"/>
              <a:t>Click icon to add table</a:t>
            </a:r>
          </a:p>
        </p:txBody>
      </p:sp>
      <p:sp>
        <p:nvSpPr>
          <p:cNvPr id="4" name="Rectangle 4"/>
          <p:cNvSpPr>
            <a:spLocks noGrp="1" noChangeArrowheads="1"/>
          </p:cNvSpPr>
          <p:nvPr>
            <p:ph type="dt" sz="half" idx="10"/>
          </p:nvPr>
        </p:nvSpPr>
        <p:spPr>
          <a:ln/>
        </p:spPr>
        <p:txBody>
          <a:bodyPr/>
          <a:lstStyle>
            <a:lvl1pPr>
              <a:defRPr/>
            </a:lvl1pPr>
          </a:lstStyle>
          <a:p>
            <a:pPr>
              <a:defRPr/>
            </a:pPr>
            <a:fld id="{85A2F9A2-2681-489D-8D88-15BFBF18BB91}" type="datetimeFigureOut">
              <a:rPr lang="en-US"/>
              <a:pPr>
                <a:defRPr/>
              </a:pPr>
              <a:t>9/7/2011</a:t>
            </a:fld>
            <a:endParaRPr lang="en-US" dirty="0"/>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6" name="Rectangle 6"/>
          <p:cNvSpPr>
            <a:spLocks noGrp="1" noChangeArrowheads="1"/>
          </p:cNvSpPr>
          <p:nvPr>
            <p:ph type="sldNum" sz="quarter" idx="12"/>
          </p:nvPr>
        </p:nvSpPr>
        <p:spPr>
          <a:ln/>
        </p:spPr>
        <p:txBody>
          <a:bodyPr/>
          <a:lstStyle>
            <a:lvl1pPr>
              <a:defRPr/>
            </a:lvl1pPr>
          </a:lstStyle>
          <a:p>
            <a:pPr>
              <a:defRPr/>
            </a:pPr>
            <a:fld id="{FF7D00B8-6425-474D-8F5E-A3B2A80FF5C6}" type="slidenum">
              <a:rPr lang="en-US"/>
              <a:pPr>
                <a:defRPr/>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fld id="{7E468463-6791-4936-B6C0-DCD80232F74D}" type="datetimeFigureOut">
              <a:rPr lang="en-US"/>
              <a:pPr>
                <a:defRPr/>
              </a:pPr>
              <a:t>9/7/2011</a:t>
            </a:fld>
            <a:endParaRPr lang="en-US" dirty="0"/>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6" name="Rectangle 6"/>
          <p:cNvSpPr>
            <a:spLocks noGrp="1" noChangeArrowheads="1"/>
          </p:cNvSpPr>
          <p:nvPr>
            <p:ph type="sldNum" sz="quarter" idx="12"/>
          </p:nvPr>
        </p:nvSpPr>
        <p:spPr>
          <a:ln/>
        </p:spPr>
        <p:txBody>
          <a:bodyPr/>
          <a:lstStyle>
            <a:lvl1pPr>
              <a:defRPr/>
            </a:lvl1pPr>
          </a:lstStyle>
          <a:p>
            <a:pPr>
              <a:defRPr/>
            </a:pPr>
            <a:fld id="{B68061AA-D9F5-449F-B8F3-5E4B814C3162}" type="slidenum">
              <a:rPr lang="en-US"/>
              <a:pPr>
                <a:defRPr/>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fld id="{93F68023-3EA0-4992-99A3-3D90EA77CBC6}" type="datetimeFigureOut">
              <a:rPr lang="en-US"/>
              <a:pPr>
                <a:defRPr/>
              </a:pPr>
              <a:t>9/7/2011</a:t>
            </a:fld>
            <a:endParaRPr lang="en-US" dirty="0"/>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6" name="Rectangle 6"/>
          <p:cNvSpPr>
            <a:spLocks noGrp="1" noChangeArrowheads="1"/>
          </p:cNvSpPr>
          <p:nvPr>
            <p:ph type="sldNum" sz="quarter" idx="12"/>
          </p:nvPr>
        </p:nvSpPr>
        <p:spPr>
          <a:ln/>
        </p:spPr>
        <p:txBody>
          <a:bodyPr/>
          <a:lstStyle>
            <a:lvl1pPr>
              <a:defRPr/>
            </a:lvl1pPr>
          </a:lstStyle>
          <a:p>
            <a:pPr>
              <a:defRPr/>
            </a:pPr>
            <a:fld id="{682E038A-DDC2-41D0-A0EA-1B90D76B7B00}" type="slidenum">
              <a:rPr lang="en-US"/>
              <a:pPr>
                <a:defRPr/>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447800"/>
            <a:ext cx="4038600" cy="5029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447800"/>
            <a:ext cx="4038600" cy="5029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fld id="{B393C7A2-DF74-45B7-9365-A23842EAF93A}" type="datetimeFigureOut">
              <a:rPr lang="en-US"/>
              <a:pPr>
                <a:defRPr/>
              </a:pPr>
              <a:t>9/7/2011</a:t>
            </a:fld>
            <a:endParaRPr lang="en-US" dirty="0"/>
          </a:p>
        </p:txBody>
      </p:sp>
      <p:sp>
        <p:nvSpPr>
          <p:cNvPr id="6"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7" name="Rectangle 6"/>
          <p:cNvSpPr>
            <a:spLocks noGrp="1" noChangeArrowheads="1"/>
          </p:cNvSpPr>
          <p:nvPr>
            <p:ph type="sldNum" sz="quarter" idx="12"/>
          </p:nvPr>
        </p:nvSpPr>
        <p:spPr>
          <a:ln/>
        </p:spPr>
        <p:txBody>
          <a:bodyPr/>
          <a:lstStyle>
            <a:lvl1pPr>
              <a:defRPr/>
            </a:lvl1pPr>
          </a:lstStyle>
          <a:p>
            <a:pPr>
              <a:defRPr/>
            </a:pPr>
            <a:fld id="{5E3B8CB1-9864-4B0C-B9C4-014E41D94352}" type="slidenum">
              <a:rPr lang="en-US"/>
              <a:pPr>
                <a:defRPr/>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fld id="{2F9C73B1-F3F0-4C33-B9F3-6C641CE001AC}" type="datetimeFigureOut">
              <a:rPr lang="en-US"/>
              <a:pPr>
                <a:defRPr/>
              </a:pPr>
              <a:t>9/7/2011</a:t>
            </a:fld>
            <a:endParaRPr lang="en-US" dirty="0"/>
          </a:p>
        </p:txBody>
      </p:sp>
      <p:sp>
        <p:nvSpPr>
          <p:cNvPr id="8"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9" name="Rectangle 6"/>
          <p:cNvSpPr>
            <a:spLocks noGrp="1" noChangeArrowheads="1"/>
          </p:cNvSpPr>
          <p:nvPr>
            <p:ph type="sldNum" sz="quarter" idx="12"/>
          </p:nvPr>
        </p:nvSpPr>
        <p:spPr>
          <a:ln/>
        </p:spPr>
        <p:txBody>
          <a:bodyPr/>
          <a:lstStyle>
            <a:lvl1pPr>
              <a:defRPr/>
            </a:lvl1pPr>
          </a:lstStyle>
          <a:p>
            <a:pPr>
              <a:defRPr/>
            </a:pPr>
            <a:fld id="{582F234F-8D55-41ED-A44D-EDCCEAF39F59}" type="slidenum">
              <a:rPr lang="en-US"/>
              <a:pPr>
                <a:defRPr/>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fld id="{F67F6692-C048-4EBA-8E61-F9A1E9269DD3}" type="datetimeFigureOut">
              <a:rPr lang="en-US"/>
              <a:pPr>
                <a:defRPr/>
              </a:pPr>
              <a:t>9/7/2011</a:t>
            </a:fld>
            <a:endParaRPr lang="en-US" dirty="0"/>
          </a:p>
        </p:txBody>
      </p:sp>
      <p:sp>
        <p:nvSpPr>
          <p:cNvPr id="4"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5" name="Rectangle 6"/>
          <p:cNvSpPr>
            <a:spLocks noGrp="1" noChangeArrowheads="1"/>
          </p:cNvSpPr>
          <p:nvPr>
            <p:ph type="sldNum" sz="quarter" idx="12"/>
          </p:nvPr>
        </p:nvSpPr>
        <p:spPr>
          <a:ln/>
        </p:spPr>
        <p:txBody>
          <a:bodyPr/>
          <a:lstStyle>
            <a:lvl1pPr>
              <a:defRPr/>
            </a:lvl1pPr>
          </a:lstStyle>
          <a:p>
            <a:pPr>
              <a:defRPr/>
            </a:pPr>
            <a:fld id="{9C26971B-25C9-47E5-80F4-C3CBB60D247E}" type="slidenum">
              <a:rPr lang="en-US"/>
              <a:pPr>
                <a:defRPr/>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fld id="{D2BC27A2-BE80-4A11-A665-77691B06294E}" type="datetimeFigureOut">
              <a:rPr lang="en-US"/>
              <a:pPr>
                <a:defRPr/>
              </a:pPr>
              <a:t>9/7/2011</a:t>
            </a:fld>
            <a:endParaRPr lang="en-US" dirty="0"/>
          </a:p>
        </p:txBody>
      </p:sp>
      <p:sp>
        <p:nvSpPr>
          <p:cNvPr id="3"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4" name="Rectangle 6"/>
          <p:cNvSpPr>
            <a:spLocks noGrp="1" noChangeArrowheads="1"/>
          </p:cNvSpPr>
          <p:nvPr>
            <p:ph type="sldNum" sz="quarter" idx="12"/>
          </p:nvPr>
        </p:nvSpPr>
        <p:spPr>
          <a:ln/>
        </p:spPr>
        <p:txBody>
          <a:bodyPr/>
          <a:lstStyle>
            <a:lvl1pPr>
              <a:defRPr/>
            </a:lvl1pPr>
          </a:lstStyle>
          <a:p>
            <a:pPr>
              <a:defRPr/>
            </a:pPr>
            <a:fld id="{042A8E0D-BDA3-4278-ACBA-F8D4E57BBA27}" type="slidenum">
              <a:rPr lang="en-US"/>
              <a:pPr>
                <a:defRPr/>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fld id="{19FC5939-55D2-4346-AAD1-8B182337F7DF}" type="datetimeFigureOut">
              <a:rPr lang="en-US"/>
              <a:pPr>
                <a:defRPr/>
              </a:pPr>
              <a:t>9/7/2011</a:t>
            </a:fld>
            <a:endParaRPr lang="en-US" dirty="0"/>
          </a:p>
        </p:txBody>
      </p:sp>
      <p:sp>
        <p:nvSpPr>
          <p:cNvPr id="6"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7" name="Rectangle 6"/>
          <p:cNvSpPr>
            <a:spLocks noGrp="1" noChangeArrowheads="1"/>
          </p:cNvSpPr>
          <p:nvPr>
            <p:ph type="sldNum" sz="quarter" idx="12"/>
          </p:nvPr>
        </p:nvSpPr>
        <p:spPr>
          <a:ln/>
        </p:spPr>
        <p:txBody>
          <a:bodyPr/>
          <a:lstStyle>
            <a:lvl1pPr>
              <a:defRPr/>
            </a:lvl1pPr>
          </a:lstStyle>
          <a:p>
            <a:pPr>
              <a:defRPr/>
            </a:pPr>
            <a:fld id="{A8B7867F-1341-415F-93E1-BC4104DA6369}" type="slidenum">
              <a:rPr lang="en-US"/>
              <a:pPr>
                <a:defRPr/>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dirty="0" smtClean="0"/>
              <a:t>Click icon to add picture</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fld id="{94591D5C-BD2C-440D-B5DD-87E455141190}" type="datetimeFigureOut">
              <a:rPr lang="en-US"/>
              <a:pPr>
                <a:defRPr/>
              </a:pPr>
              <a:t>9/7/2011</a:t>
            </a:fld>
            <a:endParaRPr lang="en-US" dirty="0"/>
          </a:p>
        </p:txBody>
      </p:sp>
      <p:sp>
        <p:nvSpPr>
          <p:cNvPr id="6"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7" name="Rectangle 6"/>
          <p:cNvSpPr>
            <a:spLocks noGrp="1" noChangeArrowheads="1"/>
          </p:cNvSpPr>
          <p:nvPr>
            <p:ph type="sldNum" sz="quarter" idx="12"/>
          </p:nvPr>
        </p:nvSpPr>
        <p:spPr>
          <a:ln/>
        </p:spPr>
        <p:txBody>
          <a:bodyPr/>
          <a:lstStyle>
            <a:lvl1pPr>
              <a:defRPr/>
            </a:lvl1pPr>
          </a:lstStyle>
          <a:p>
            <a:pPr>
              <a:defRPr/>
            </a:pPr>
            <a:fld id="{4210D994-A814-4EAE-901C-9B1CA92FC8E6}" type="slidenum">
              <a:rPr lang="en-US"/>
              <a:pPr>
                <a:defRPr/>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DECDCB"/>
        </a:solidFill>
        <a:effectLst/>
      </p:bgPr>
    </p:bg>
    <p:spTree>
      <p:nvGrpSpPr>
        <p:cNvPr id="1" name=""/>
        <p:cNvGrpSpPr/>
        <p:nvPr/>
      </p:nvGrpSpPr>
      <p:grpSpPr>
        <a:xfrm>
          <a:off x="0" y="0"/>
          <a:ext cx="0" cy="0"/>
          <a:chOff x="0" y="0"/>
          <a:chExt cx="0" cy="0"/>
        </a:xfrm>
      </p:grpSpPr>
      <p:sp>
        <p:nvSpPr>
          <p:cNvPr id="7" name="Rounded Rectangle 6"/>
          <p:cNvSpPr/>
          <p:nvPr/>
        </p:nvSpPr>
        <p:spPr>
          <a:xfrm>
            <a:off x="304800" y="328613"/>
            <a:ext cx="8532813" cy="6197600"/>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sz="1800" dirty="0"/>
          </a:p>
        </p:txBody>
      </p:sp>
      <p:sp>
        <p:nvSpPr>
          <p:cNvPr id="9" name="Rounded Rectangle 8"/>
          <p:cNvSpPr/>
          <p:nvPr/>
        </p:nvSpPr>
        <p:spPr>
          <a:xfrm>
            <a:off x="418596" y="435546"/>
            <a:ext cx="8306809" cy="6033870"/>
          </a:xfrm>
          <a:prstGeom prst="roundRect">
            <a:avLst>
              <a:gd name="adj" fmla="val 2127"/>
            </a:avLst>
          </a:prstGeom>
          <a:gradFill rotWithShape="1">
            <a:gsLst>
              <a:gs pos="0">
                <a:schemeClr val="bg1">
                  <a:tint val="75000"/>
                  <a:satMod val="150000"/>
                </a:schemeClr>
              </a:gs>
              <a:gs pos="55000">
                <a:schemeClr val="bg1">
                  <a:shade val="75000"/>
                  <a:satMod val="100000"/>
                </a:schemeClr>
              </a:gs>
              <a:gs pos="100000">
                <a:schemeClr val="bg1">
                  <a:shade val="35000"/>
                  <a:satMod val="100000"/>
                </a:schemeClr>
              </a:gs>
            </a:gsLst>
            <a:path path="circle">
              <a:fillToRect l="50000" t="175000" r="50000" b="-75000"/>
            </a:path>
          </a:gradFill>
          <a:ln w="889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sz="1800" dirty="0"/>
          </a:p>
        </p:txBody>
      </p:sp>
      <p:cxnSp>
        <p:nvCxnSpPr>
          <p:cNvPr id="1030" name="Straight Connector 7"/>
          <p:cNvCxnSpPr>
            <a:cxnSpLocks noChangeShapeType="1"/>
          </p:cNvCxnSpPr>
          <p:nvPr/>
        </p:nvCxnSpPr>
        <p:spPr bwMode="auto">
          <a:xfrm>
            <a:off x="533400" y="1447800"/>
            <a:ext cx="8077200" cy="1588"/>
          </a:xfrm>
          <a:prstGeom prst="line">
            <a:avLst/>
          </a:prstGeom>
          <a:noFill/>
          <a:ln w="57150">
            <a:solidFill>
              <a:srgbClr val="000080"/>
            </a:solidFill>
            <a:round/>
            <a:headEnd/>
            <a:tailEnd/>
          </a:ln>
        </p:spPr>
      </p:cxnSp>
      <p:sp>
        <p:nvSpPr>
          <p:cNvPr id="149506" name="Rectangle 2"/>
          <p:cNvSpPr>
            <a:spLocks noGrp="1" noChangeArrowheads="1"/>
          </p:cNvSpPr>
          <p:nvPr>
            <p:ph type="title"/>
          </p:nvPr>
        </p:nvSpPr>
        <p:spPr bwMode="auto">
          <a:xfrm>
            <a:off x="457200" y="457200"/>
            <a:ext cx="8229600" cy="9144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p>
            <a:pPr lvl="0"/>
            <a:r>
              <a:rPr lang="en-US" smtClean="0"/>
              <a:t>Click to edit Master title style</a:t>
            </a:r>
          </a:p>
        </p:txBody>
      </p:sp>
      <p:sp>
        <p:nvSpPr>
          <p:cNvPr id="1032" name="Rectangle 3"/>
          <p:cNvSpPr>
            <a:spLocks noGrp="1" noChangeArrowheads="1"/>
          </p:cNvSpPr>
          <p:nvPr>
            <p:ph type="body" idx="1"/>
          </p:nvPr>
        </p:nvSpPr>
        <p:spPr bwMode="auto">
          <a:xfrm>
            <a:off x="457200" y="1447800"/>
            <a:ext cx="8229600" cy="5029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950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eaLnBrk="0" hangingPunct="0">
              <a:defRPr sz="1400">
                <a:ea typeface="+mn-ea"/>
                <a:cs typeface="+mn-cs"/>
              </a:defRPr>
            </a:lvl1pPr>
          </a:lstStyle>
          <a:p>
            <a:pPr>
              <a:defRPr/>
            </a:pPr>
            <a:fld id="{D70529FF-6A4C-4583-8698-85B45217EEC7}" type="datetimeFigureOut">
              <a:rPr lang="en-US"/>
              <a:pPr>
                <a:defRPr/>
              </a:pPr>
              <a:t>9/7/2011</a:t>
            </a:fld>
            <a:endParaRPr lang="en-US" dirty="0"/>
          </a:p>
        </p:txBody>
      </p:sp>
      <p:sp>
        <p:nvSpPr>
          <p:cNvPr id="14950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0" hangingPunct="0">
              <a:defRPr sz="1400">
                <a:ea typeface="+mn-ea"/>
                <a:cs typeface="+mn-cs"/>
              </a:defRPr>
            </a:lvl1pPr>
          </a:lstStyle>
          <a:p>
            <a:pPr>
              <a:defRPr/>
            </a:pPr>
            <a:endParaRPr lang="en-US" dirty="0"/>
          </a:p>
        </p:txBody>
      </p:sp>
      <p:sp>
        <p:nvSpPr>
          <p:cNvPr id="14951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0" hangingPunct="0">
              <a:defRPr sz="1400">
                <a:ea typeface="+mn-ea"/>
                <a:cs typeface="+mn-cs"/>
              </a:defRPr>
            </a:lvl1pPr>
          </a:lstStyle>
          <a:p>
            <a:pPr>
              <a:defRPr/>
            </a:pPr>
            <a:fld id="{82A9F5A3-6675-4BB0-882C-C79FCC76E21F}" type="slidenum">
              <a:rPr lang="en-US"/>
              <a:pPr>
                <a:defRPr/>
              </a:pPr>
              <a:t>‹#›</a:t>
            </a:fld>
            <a:endParaRPr lang="en-US" dirty="0"/>
          </a:p>
        </p:txBody>
      </p:sp>
    </p:spTree>
  </p:cSld>
  <p:clrMap bg1="lt1" tx1="dk1" bg2="lt2" tx2="dk2" accent1="accent1" accent2="accent2" accent3="accent3" accent4="accent4" accent5="accent5" accent6="accent6" hlink="hlink" folHlink="folHlink"/>
  <p:sldLayoutIdLst>
    <p:sldLayoutId id="2147484062" r:id="rId1"/>
    <p:sldLayoutId id="2147484061" r:id="rId2"/>
    <p:sldLayoutId id="2147484060" r:id="rId3"/>
    <p:sldLayoutId id="2147484059" r:id="rId4"/>
    <p:sldLayoutId id="2147484058" r:id="rId5"/>
    <p:sldLayoutId id="2147484057" r:id="rId6"/>
    <p:sldLayoutId id="2147484056" r:id="rId7"/>
    <p:sldLayoutId id="2147484055" r:id="rId8"/>
    <p:sldLayoutId id="2147484054" r:id="rId9"/>
    <p:sldLayoutId id="2147484053" r:id="rId10"/>
    <p:sldLayoutId id="2147484052" r:id="rId11"/>
    <p:sldLayoutId id="2147484051" r:id="rId12"/>
  </p:sldLayoutIdLst>
  <p:txStyles>
    <p:titleStyle>
      <a:lvl1pPr algn="l" rtl="0" fontAlgn="base">
        <a:spcBef>
          <a:spcPct val="0"/>
        </a:spcBef>
        <a:spcAft>
          <a:spcPct val="0"/>
        </a:spcAft>
        <a:defRPr sz="3200">
          <a:solidFill>
            <a:srgbClr val="0000CC"/>
          </a:solidFill>
          <a:effectLst>
            <a:outerShdw blurRad="38100" dist="38100" dir="2700000" algn="tl">
              <a:srgbClr val="000000"/>
            </a:outerShdw>
          </a:effectLst>
          <a:latin typeface="+mj-lt"/>
          <a:ea typeface="ＭＳ Ｐゴシック" charset="-128"/>
          <a:cs typeface="ＭＳ Ｐゴシック" charset="-128"/>
        </a:defRPr>
      </a:lvl1pPr>
      <a:lvl2pPr algn="l" rtl="0" fontAlgn="base">
        <a:spcBef>
          <a:spcPct val="0"/>
        </a:spcBef>
        <a:spcAft>
          <a:spcPct val="0"/>
        </a:spcAft>
        <a:defRPr sz="3200">
          <a:solidFill>
            <a:srgbClr val="0000CC"/>
          </a:solidFill>
          <a:effectLst>
            <a:outerShdw blurRad="38100" dist="38100" dir="2700000" algn="tl">
              <a:srgbClr val="000000"/>
            </a:outerShdw>
          </a:effectLst>
          <a:latin typeface="Franklin Gothic Medium" pitchFamily="34" charset="0"/>
          <a:ea typeface="ＭＳ Ｐゴシック" charset="-128"/>
          <a:cs typeface="ＭＳ Ｐゴシック" charset="-128"/>
        </a:defRPr>
      </a:lvl2pPr>
      <a:lvl3pPr algn="l" rtl="0" fontAlgn="base">
        <a:spcBef>
          <a:spcPct val="0"/>
        </a:spcBef>
        <a:spcAft>
          <a:spcPct val="0"/>
        </a:spcAft>
        <a:defRPr sz="3200">
          <a:solidFill>
            <a:srgbClr val="0000CC"/>
          </a:solidFill>
          <a:effectLst>
            <a:outerShdw blurRad="38100" dist="38100" dir="2700000" algn="tl">
              <a:srgbClr val="000000"/>
            </a:outerShdw>
          </a:effectLst>
          <a:latin typeface="Franklin Gothic Medium" pitchFamily="34" charset="0"/>
          <a:ea typeface="ＭＳ Ｐゴシック" charset="-128"/>
          <a:cs typeface="ＭＳ Ｐゴシック" charset="-128"/>
        </a:defRPr>
      </a:lvl3pPr>
      <a:lvl4pPr algn="l" rtl="0" fontAlgn="base">
        <a:spcBef>
          <a:spcPct val="0"/>
        </a:spcBef>
        <a:spcAft>
          <a:spcPct val="0"/>
        </a:spcAft>
        <a:defRPr sz="3200">
          <a:solidFill>
            <a:srgbClr val="0000CC"/>
          </a:solidFill>
          <a:effectLst>
            <a:outerShdw blurRad="38100" dist="38100" dir="2700000" algn="tl">
              <a:srgbClr val="000000"/>
            </a:outerShdw>
          </a:effectLst>
          <a:latin typeface="Franklin Gothic Medium" pitchFamily="34" charset="0"/>
          <a:ea typeface="ＭＳ Ｐゴシック" charset="-128"/>
          <a:cs typeface="ＭＳ Ｐゴシック" charset="-128"/>
        </a:defRPr>
      </a:lvl4pPr>
      <a:lvl5pPr algn="l" rtl="0" fontAlgn="base">
        <a:spcBef>
          <a:spcPct val="0"/>
        </a:spcBef>
        <a:spcAft>
          <a:spcPct val="0"/>
        </a:spcAft>
        <a:defRPr sz="3200">
          <a:solidFill>
            <a:srgbClr val="0000CC"/>
          </a:solidFill>
          <a:effectLst>
            <a:outerShdw blurRad="38100" dist="38100" dir="2700000" algn="tl">
              <a:srgbClr val="000000"/>
            </a:outerShdw>
          </a:effectLst>
          <a:latin typeface="Franklin Gothic Medium" pitchFamily="34" charset="0"/>
          <a:ea typeface="ＭＳ Ｐゴシック" charset="-128"/>
          <a:cs typeface="ＭＳ Ｐゴシック" charset="-128"/>
        </a:defRPr>
      </a:lvl5pPr>
      <a:lvl6pPr marL="457200" algn="l" rtl="0" eaLnBrk="1" fontAlgn="base" hangingPunct="1">
        <a:spcBef>
          <a:spcPct val="0"/>
        </a:spcBef>
        <a:spcAft>
          <a:spcPct val="0"/>
        </a:spcAft>
        <a:defRPr sz="3200">
          <a:solidFill>
            <a:srgbClr val="0000CC"/>
          </a:solidFill>
          <a:effectLst>
            <a:outerShdw blurRad="38100" dist="38100" dir="2700000" algn="tl">
              <a:srgbClr val="000000"/>
            </a:outerShdw>
          </a:effectLst>
          <a:latin typeface="Franklin Gothic Medium" pitchFamily="34" charset="0"/>
        </a:defRPr>
      </a:lvl6pPr>
      <a:lvl7pPr marL="914400" algn="l" rtl="0" eaLnBrk="1" fontAlgn="base" hangingPunct="1">
        <a:spcBef>
          <a:spcPct val="0"/>
        </a:spcBef>
        <a:spcAft>
          <a:spcPct val="0"/>
        </a:spcAft>
        <a:defRPr sz="3200">
          <a:solidFill>
            <a:srgbClr val="0000CC"/>
          </a:solidFill>
          <a:effectLst>
            <a:outerShdw blurRad="38100" dist="38100" dir="2700000" algn="tl">
              <a:srgbClr val="000000"/>
            </a:outerShdw>
          </a:effectLst>
          <a:latin typeface="Franklin Gothic Medium" pitchFamily="34" charset="0"/>
        </a:defRPr>
      </a:lvl7pPr>
      <a:lvl8pPr marL="1371600" algn="l" rtl="0" eaLnBrk="1" fontAlgn="base" hangingPunct="1">
        <a:spcBef>
          <a:spcPct val="0"/>
        </a:spcBef>
        <a:spcAft>
          <a:spcPct val="0"/>
        </a:spcAft>
        <a:defRPr sz="3200">
          <a:solidFill>
            <a:srgbClr val="0000CC"/>
          </a:solidFill>
          <a:effectLst>
            <a:outerShdw blurRad="38100" dist="38100" dir="2700000" algn="tl">
              <a:srgbClr val="000000"/>
            </a:outerShdw>
          </a:effectLst>
          <a:latin typeface="Franklin Gothic Medium" pitchFamily="34" charset="0"/>
        </a:defRPr>
      </a:lvl8pPr>
      <a:lvl9pPr marL="1828800" algn="l" rtl="0" eaLnBrk="1" fontAlgn="base" hangingPunct="1">
        <a:spcBef>
          <a:spcPct val="0"/>
        </a:spcBef>
        <a:spcAft>
          <a:spcPct val="0"/>
        </a:spcAft>
        <a:defRPr sz="3200">
          <a:solidFill>
            <a:srgbClr val="0000CC"/>
          </a:solidFill>
          <a:effectLst>
            <a:outerShdw blurRad="38100" dist="38100" dir="2700000" algn="tl">
              <a:srgbClr val="000000"/>
            </a:outerShdw>
          </a:effectLst>
          <a:latin typeface="Franklin Gothic Medium" pitchFamily="34" charset="0"/>
        </a:defRPr>
      </a:lvl9pPr>
    </p:titleStyle>
    <p:bodyStyle>
      <a:lvl1pPr marL="342900" indent="-342900" algn="l" rtl="0" fontAlgn="base">
        <a:spcBef>
          <a:spcPct val="20000"/>
        </a:spcBef>
        <a:spcAft>
          <a:spcPct val="0"/>
        </a:spcAft>
        <a:buClr>
          <a:srgbClr val="0000CC"/>
        </a:buClr>
        <a:buChar char="•"/>
        <a:defRPr sz="3200">
          <a:solidFill>
            <a:schemeClr val="tx1"/>
          </a:solidFill>
          <a:latin typeface="+mn-lt"/>
          <a:ea typeface="ＭＳ Ｐゴシック" charset="-128"/>
          <a:cs typeface="ＭＳ Ｐゴシック" charset="-128"/>
        </a:defRPr>
      </a:lvl1pPr>
      <a:lvl2pPr marL="742950" indent="-285750" algn="l" rtl="0" fontAlgn="base">
        <a:spcBef>
          <a:spcPct val="20000"/>
        </a:spcBef>
        <a:spcAft>
          <a:spcPct val="0"/>
        </a:spcAft>
        <a:buClr>
          <a:srgbClr val="0000CC"/>
        </a:buClr>
        <a:buChar char="–"/>
        <a:defRPr sz="3000">
          <a:solidFill>
            <a:schemeClr val="tx1"/>
          </a:solidFill>
          <a:latin typeface="+mn-lt"/>
          <a:ea typeface="ＭＳ Ｐゴシック" charset="-128"/>
        </a:defRPr>
      </a:lvl2pPr>
      <a:lvl3pPr marL="1143000" indent="-228600" algn="l" rtl="0" fontAlgn="base">
        <a:spcBef>
          <a:spcPct val="20000"/>
        </a:spcBef>
        <a:spcAft>
          <a:spcPct val="0"/>
        </a:spcAft>
        <a:buClr>
          <a:schemeClr val="tx1"/>
        </a:buClr>
        <a:buChar char="•"/>
        <a:defRPr sz="2800">
          <a:solidFill>
            <a:schemeClr val="tx1"/>
          </a:solidFill>
          <a:latin typeface="+mn-lt"/>
          <a:ea typeface="ＭＳ Ｐゴシック" charset="-128"/>
        </a:defRPr>
      </a:lvl3pPr>
      <a:lvl4pPr marL="1600200" indent="-228600" algn="l" rtl="0" fontAlgn="base">
        <a:spcBef>
          <a:spcPct val="20000"/>
        </a:spcBef>
        <a:spcAft>
          <a:spcPct val="0"/>
        </a:spcAft>
        <a:buChar char="–"/>
        <a:defRPr sz="2000" b="1">
          <a:solidFill>
            <a:schemeClr val="tx1"/>
          </a:solidFill>
          <a:latin typeface="+mn-lt"/>
          <a:ea typeface="ＭＳ Ｐゴシック" charset="-128"/>
        </a:defRPr>
      </a:lvl4pPr>
      <a:lvl5pPr marL="2057400" indent="-228600" algn="l" rtl="0" fontAlgn="base">
        <a:spcBef>
          <a:spcPct val="20000"/>
        </a:spcBef>
        <a:spcAft>
          <a:spcPct val="0"/>
        </a:spcAft>
        <a:buChar char="»"/>
        <a:defRPr sz="2000" b="1">
          <a:solidFill>
            <a:schemeClr val="tx1"/>
          </a:solidFill>
          <a:latin typeface="+mn-lt"/>
          <a:ea typeface="ＭＳ Ｐゴシック" charset="-128"/>
        </a:defRPr>
      </a:lvl5pPr>
      <a:lvl6pPr marL="2514600" indent="-228600" algn="l" rtl="0" eaLnBrk="1" fontAlgn="base" hangingPunct="1">
        <a:spcBef>
          <a:spcPct val="20000"/>
        </a:spcBef>
        <a:spcAft>
          <a:spcPct val="0"/>
        </a:spcAft>
        <a:buChar char="»"/>
        <a:defRPr sz="2000" b="1">
          <a:solidFill>
            <a:schemeClr val="tx1"/>
          </a:solidFill>
          <a:latin typeface="+mn-lt"/>
        </a:defRPr>
      </a:lvl6pPr>
      <a:lvl7pPr marL="2971800" indent="-228600" algn="l" rtl="0" eaLnBrk="1" fontAlgn="base" hangingPunct="1">
        <a:spcBef>
          <a:spcPct val="20000"/>
        </a:spcBef>
        <a:spcAft>
          <a:spcPct val="0"/>
        </a:spcAft>
        <a:buChar char="»"/>
        <a:defRPr sz="2000" b="1">
          <a:solidFill>
            <a:schemeClr val="tx1"/>
          </a:solidFill>
          <a:latin typeface="+mn-lt"/>
        </a:defRPr>
      </a:lvl7pPr>
      <a:lvl8pPr marL="3429000" indent="-228600" algn="l" rtl="0" eaLnBrk="1" fontAlgn="base" hangingPunct="1">
        <a:spcBef>
          <a:spcPct val="20000"/>
        </a:spcBef>
        <a:spcAft>
          <a:spcPct val="0"/>
        </a:spcAft>
        <a:buChar char="»"/>
        <a:defRPr sz="2000" b="1">
          <a:solidFill>
            <a:schemeClr val="tx1"/>
          </a:solidFill>
          <a:latin typeface="+mn-lt"/>
        </a:defRPr>
      </a:lvl8pPr>
      <a:lvl9pPr marL="3886200" indent="-228600" algn="l" rtl="0" eaLnBrk="1" fontAlgn="base" hangingPunct="1">
        <a:spcBef>
          <a:spcPct val="20000"/>
        </a:spcBef>
        <a:spcAft>
          <a:spcPct val="0"/>
        </a:spcAft>
        <a:buChar char="»"/>
        <a:defRPr sz="2000" b="1">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2" Type="http://schemas.openxmlformats.org/officeDocument/2006/relationships/notesSlide" Target="../notesSlides/notesSlide100.xml"/><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2" Type="http://schemas.openxmlformats.org/officeDocument/2006/relationships/notesSlide" Target="../notesSlides/notesSlide101.xml"/><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2" Type="http://schemas.openxmlformats.org/officeDocument/2006/relationships/notesSlide" Target="../notesSlides/notesSlide102.xml"/><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2" Type="http://schemas.openxmlformats.org/officeDocument/2006/relationships/notesSlide" Target="../notesSlides/notesSlide103.xml"/><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104.xml"/><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2" Type="http://schemas.openxmlformats.org/officeDocument/2006/relationships/notesSlide" Target="../notesSlides/notesSlide105.xml"/><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106.xml"/><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107.xml"/><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2" Type="http://schemas.openxmlformats.org/officeDocument/2006/relationships/notesSlide" Target="../notesSlides/notesSlide108.xml"/><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2" Type="http://schemas.openxmlformats.org/officeDocument/2006/relationships/notesSlide" Target="../notesSlides/notesSlide10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2" Type="http://schemas.openxmlformats.org/officeDocument/2006/relationships/notesSlide" Target="../notesSlides/notesSlide110.xml"/><Relationship Id="rId1"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2" Type="http://schemas.openxmlformats.org/officeDocument/2006/relationships/notesSlide" Target="../notesSlides/notesSlide111.xml"/><Relationship Id="rId1" Type="http://schemas.openxmlformats.org/officeDocument/2006/relationships/slideLayout" Target="../slideLayouts/slideLayout2.xml"/></Relationships>
</file>

<file path=ppt/slides/_rels/slide112.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112.xml"/><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113.xml"/><Relationship Id="rId1" Type="http://schemas.openxmlformats.org/officeDocument/2006/relationships/slideLayout" Target="../slideLayouts/slideLayout2.xml"/></Relationships>
</file>

<file path=ppt/slides/_rels/slide114.xml.rels><?xml version="1.0" encoding="UTF-8" standalone="yes"?>
<Relationships xmlns="http://schemas.openxmlformats.org/package/2006/relationships"><Relationship Id="rId2" Type="http://schemas.openxmlformats.org/officeDocument/2006/relationships/notesSlide" Target="../notesSlides/notesSlide114.xml"/><Relationship Id="rId1" Type="http://schemas.openxmlformats.org/officeDocument/2006/relationships/slideLayout" Target="../slideLayouts/slideLayout2.xml"/></Relationships>
</file>

<file path=ppt/slides/_rels/slide115.xml.rels><?xml version="1.0" encoding="UTF-8" standalone="yes"?>
<Relationships xmlns="http://schemas.openxmlformats.org/package/2006/relationships"><Relationship Id="rId2" Type="http://schemas.openxmlformats.org/officeDocument/2006/relationships/notesSlide" Target="../notesSlides/notesSlide115.xml"/><Relationship Id="rId1" Type="http://schemas.openxmlformats.org/officeDocument/2006/relationships/slideLayout" Target="../slideLayouts/slideLayout2.xml"/></Relationships>
</file>

<file path=ppt/slides/_rels/slide116.xml.rels><?xml version="1.0" encoding="UTF-8" standalone="yes"?>
<Relationships xmlns="http://schemas.openxmlformats.org/package/2006/relationships"><Relationship Id="rId2" Type="http://schemas.openxmlformats.org/officeDocument/2006/relationships/notesSlide" Target="../notesSlides/notesSlide116.xml"/><Relationship Id="rId1" Type="http://schemas.openxmlformats.org/officeDocument/2006/relationships/slideLayout" Target="../slideLayouts/slideLayout2.xml"/></Relationships>
</file>

<file path=ppt/slides/_rels/slide117.xml.rels><?xml version="1.0" encoding="UTF-8" standalone="yes"?>
<Relationships xmlns="http://schemas.openxmlformats.org/package/2006/relationships"><Relationship Id="rId2" Type="http://schemas.openxmlformats.org/officeDocument/2006/relationships/notesSlide" Target="../notesSlides/notesSlide117.xml"/><Relationship Id="rId1" Type="http://schemas.openxmlformats.org/officeDocument/2006/relationships/slideLayout" Target="../slideLayouts/slideLayout2.xml"/></Relationships>
</file>

<file path=ppt/slides/_rels/slide118.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118.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62.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66.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68.xml"/><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69.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70.xml"/><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73.xml"/><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74.xml"/><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75.xml"/><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76.xml"/><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79.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80.xml"/><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81.xml"/><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82.xml"/><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83.xml"/><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2" Type="http://schemas.openxmlformats.org/officeDocument/2006/relationships/notesSlide" Target="../notesSlides/notesSlide84.xml"/><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2" Type="http://schemas.openxmlformats.org/officeDocument/2006/relationships/notesSlide" Target="../notesSlides/notesSlide85.xml"/><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86.xml"/><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87.xml"/><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2" Type="http://schemas.openxmlformats.org/officeDocument/2006/relationships/notesSlide" Target="../notesSlides/notesSlide88.xml"/><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2" Type="http://schemas.openxmlformats.org/officeDocument/2006/relationships/notesSlide" Target="../notesSlides/notesSlide89.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2" Type="http://schemas.openxmlformats.org/officeDocument/2006/relationships/notesSlide" Target="../notesSlides/notesSlide90.xml"/><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2" Type="http://schemas.openxmlformats.org/officeDocument/2006/relationships/notesSlide" Target="../notesSlides/notesSlide91.xml"/><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2" Type="http://schemas.openxmlformats.org/officeDocument/2006/relationships/notesSlide" Target="../notesSlides/notesSlide92.xml"/><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2" Type="http://schemas.openxmlformats.org/officeDocument/2006/relationships/notesSlide" Target="../notesSlides/notesSlide93.xml"/><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94.xml"/><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95.xml"/><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2" Type="http://schemas.openxmlformats.org/officeDocument/2006/relationships/notesSlide" Target="../notesSlides/notesSlide96.xml"/><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97.xml"/><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98.xml"/><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2" Type="http://schemas.openxmlformats.org/officeDocument/2006/relationships/notesSlide" Target="../notesSlides/notesSlide9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Rounded Rectangle 6"/>
          <p:cNvSpPr/>
          <p:nvPr/>
        </p:nvSpPr>
        <p:spPr>
          <a:xfrm>
            <a:off x="304800" y="1452563"/>
            <a:ext cx="8532813" cy="3043237"/>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sz="1800" dirty="0"/>
          </a:p>
        </p:txBody>
      </p:sp>
      <p:sp>
        <p:nvSpPr>
          <p:cNvPr id="9" name="Rounded Rectangle 8"/>
          <p:cNvSpPr/>
          <p:nvPr/>
        </p:nvSpPr>
        <p:spPr>
          <a:xfrm>
            <a:off x="418596" y="1528074"/>
            <a:ext cx="8306809" cy="2889482"/>
          </a:xfrm>
          <a:prstGeom prst="roundRect">
            <a:avLst>
              <a:gd name="adj" fmla="val 2127"/>
            </a:avLst>
          </a:prstGeom>
          <a:gradFill rotWithShape="1">
            <a:gsLst>
              <a:gs pos="0">
                <a:schemeClr val="bg1">
                  <a:tint val="75000"/>
                  <a:satMod val="150000"/>
                </a:schemeClr>
              </a:gs>
              <a:gs pos="55000">
                <a:schemeClr val="bg1">
                  <a:shade val="75000"/>
                  <a:satMod val="100000"/>
                </a:schemeClr>
              </a:gs>
              <a:gs pos="100000">
                <a:schemeClr val="bg1">
                  <a:shade val="35000"/>
                  <a:satMod val="100000"/>
                </a:schemeClr>
              </a:gs>
            </a:gsLst>
            <a:path path="circle">
              <a:fillToRect l="50000" t="175000" r="50000" b="-75000"/>
            </a:path>
          </a:gradFill>
          <a:ln w="889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sz="1800" dirty="0"/>
          </a:p>
        </p:txBody>
      </p:sp>
      <p:sp>
        <p:nvSpPr>
          <p:cNvPr id="2" name="Title 1"/>
          <p:cNvSpPr>
            <a:spLocks noGrp="1"/>
          </p:cNvSpPr>
          <p:nvPr>
            <p:ph type="ctrTitle" idx="4294967295"/>
          </p:nvPr>
        </p:nvSpPr>
        <p:spPr>
          <a:xfrm>
            <a:off x="0" y="2286000"/>
            <a:ext cx="8534400" cy="898525"/>
          </a:xfrm>
        </p:spPr>
        <p:txBody>
          <a:bodyPr lIns="45720" rIns="45720">
            <a:normAutofit fontScale="90000"/>
          </a:bodyPr>
          <a:lstStyle/>
          <a:p>
            <a:pPr algn="r">
              <a:defRPr/>
            </a:pPr>
            <a:r>
              <a:rPr lang="en-US" sz="4200" dirty="0" smtClean="0">
                <a:ea typeface="+mj-ea"/>
                <a:cs typeface="+mj-cs"/>
              </a:rPr>
              <a:t>Adding Graphics </a:t>
            </a:r>
            <a:br>
              <a:rPr lang="en-US" sz="4200" dirty="0" smtClean="0">
                <a:ea typeface="+mj-ea"/>
                <a:cs typeface="+mj-cs"/>
              </a:rPr>
            </a:br>
            <a:r>
              <a:rPr lang="en-US" sz="4200" dirty="0" smtClean="0">
                <a:ea typeface="+mj-ea"/>
                <a:cs typeface="+mj-cs"/>
              </a:rPr>
              <a:t>to a Presentation</a:t>
            </a:r>
          </a:p>
        </p:txBody>
      </p:sp>
      <p:sp>
        <p:nvSpPr>
          <p:cNvPr id="15366" name="Subtitle 2"/>
          <p:cNvSpPr>
            <a:spLocks noGrp="1"/>
          </p:cNvSpPr>
          <p:nvPr>
            <p:ph type="body" idx="1"/>
          </p:nvPr>
        </p:nvSpPr>
        <p:spPr>
          <a:xfrm>
            <a:off x="304800" y="3124200"/>
            <a:ext cx="8183563" cy="1066800"/>
          </a:xfrm>
        </p:spPr>
        <p:txBody>
          <a:bodyPr lIns="182880" tIns="0"/>
          <a:lstStyle/>
          <a:p>
            <a:pPr marL="36513" indent="0" algn="r">
              <a:spcBef>
                <a:spcPct val="0"/>
              </a:spcBef>
              <a:buFontTx/>
              <a:buNone/>
            </a:pPr>
            <a:r>
              <a:rPr lang="en-US" sz="2800" dirty="0" smtClean="0"/>
              <a:t>Lesson 8</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b="1" dirty="0"/>
              <a:t>Step-by-Step: Insert a Clip Art Picture</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pPr>
              <a:spcBef>
                <a:spcPts val="300"/>
              </a:spcBef>
            </a:pPr>
            <a:r>
              <a:rPr lang="en-US" sz="2000" dirty="0" smtClean="0"/>
              <a:t>If </a:t>
            </a:r>
            <a:r>
              <a:rPr lang="en-US" sz="2000" dirty="0"/>
              <a:t>you have </a:t>
            </a:r>
            <a:r>
              <a:rPr lang="en-US" sz="2000" dirty="0" smtClean="0"/>
              <a:t>an </a:t>
            </a:r>
            <a:r>
              <a:rPr lang="en-US" sz="2000" dirty="0"/>
              <a:t>Internet connection, PowerPoint will search online graphic files (via Office.com) and display them in the task pane. You can also go directly to the Office Online clip art website by clicking the </a:t>
            </a:r>
            <a:r>
              <a:rPr lang="en-US" sz="2000" i="1" dirty="0"/>
              <a:t>Find more at Office.com</a:t>
            </a:r>
            <a:r>
              <a:rPr lang="en-US" sz="2000" dirty="0"/>
              <a:t> link at the bottom of the Clip Art task pane.</a:t>
            </a:r>
          </a:p>
          <a:p>
            <a:pPr>
              <a:spcBef>
                <a:spcPts val="300"/>
              </a:spcBef>
            </a:pPr>
            <a:r>
              <a:rPr lang="en-US" sz="2000" dirty="0" smtClean="0"/>
              <a:t>You </a:t>
            </a:r>
            <a:r>
              <a:rPr lang="en-US" sz="2000" dirty="0"/>
              <a:t>can use the Clip Art task pane to search for photographs as well as clip art graphics. </a:t>
            </a:r>
            <a:r>
              <a:rPr lang="en-US" sz="2000" dirty="0" smtClean="0"/>
              <a:t>The </a:t>
            </a:r>
            <a:r>
              <a:rPr lang="en-US" sz="2000" dirty="0"/>
              <a:t>Clip Art task pane also allows you to search for movies and sound files.</a:t>
            </a:r>
          </a:p>
          <a:p>
            <a:pPr>
              <a:spcBef>
                <a:spcPts val="300"/>
              </a:spcBef>
            </a:pPr>
            <a:r>
              <a:rPr lang="en-US" sz="2000" dirty="0"/>
              <a:t>When you insert clip art by using the Clip Art icon in a content placeholder to open the Clip Art task pane, PowerPoint will try to fit the graphic you select into the content placeholder</a:t>
            </a:r>
            <a:r>
              <a:rPr lang="en-US" sz="2000" dirty="0" smtClean="0"/>
              <a:t>. If </a:t>
            </a:r>
            <a:r>
              <a:rPr lang="en-US" sz="2000" dirty="0"/>
              <a:t>you insert a graphic on a slide that doesn’t have a placeholder, it will generally appear in the center of the slide</a:t>
            </a:r>
            <a:r>
              <a:rPr lang="en-US" sz="2000" dirty="0" smtClean="0"/>
              <a:t>.</a:t>
            </a:r>
            <a:endParaRPr lang="en-US" sz="2000" dirty="0"/>
          </a:p>
          <a:p>
            <a:pPr>
              <a:spcBef>
                <a:spcPts val="300"/>
              </a:spcBef>
            </a:pPr>
            <a:r>
              <a:rPr lang="en-US" sz="2000" dirty="0"/>
              <a:t>If you decide you don’t like a picture you have inserted, you can easily delete it. Click the picture to select it and then press Delete to remove it from the slide.</a:t>
            </a:r>
          </a:p>
        </p:txBody>
      </p:sp>
    </p:spTree>
    <p:extLst>
      <p:ext uri="{BB962C8B-B14F-4D97-AF65-F5344CB8AC3E}">
        <p14:creationId xmlns:p14="http://schemas.microsoft.com/office/powerpoint/2010/main" val="24506661"/>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b="1" dirty="0"/>
              <a:t>Step-by-Step: Set the Order of Objects</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r>
              <a:rPr lang="en-US" sz="2400" dirty="0" smtClean="0"/>
              <a:t>If </a:t>
            </a:r>
            <a:r>
              <a:rPr lang="en-US" sz="2400" dirty="0"/>
              <a:t>you do not want to use the Selection and Visibility pane, you can use options on the Home tab’s Arrange button menu to reorder objects, or you can use buttons in the Drawing Tools Format tab in the Arrange group. You can also access these options readily by right-clicking an object and selecting the appropriate command from the shortcut menu.</a:t>
            </a:r>
          </a:p>
          <a:p>
            <a:endParaRPr lang="en-US" sz="2400" dirty="0"/>
          </a:p>
        </p:txBody>
      </p:sp>
    </p:spTree>
    <p:extLst>
      <p:ext uri="{BB962C8B-B14F-4D97-AF65-F5344CB8AC3E}">
        <p14:creationId xmlns:p14="http://schemas.microsoft.com/office/powerpoint/2010/main" val="24506661"/>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US" b="1" dirty="0"/>
              <a:t>Aligning Objects with Each Other</a:t>
            </a:r>
          </a:p>
        </p:txBody>
      </p:sp>
      <p:sp>
        <p:nvSpPr>
          <p:cNvPr id="21506" name="Rectangle 3"/>
          <p:cNvSpPr>
            <a:spLocks noGrp="1" noChangeArrowheads="1"/>
          </p:cNvSpPr>
          <p:nvPr>
            <p:ph type="body" idx="1"/>
          </p:nvPr>
        </p:nvSpPr>
        <p:spPr>
          <a:xfrm>
            <a:off x="457200" y="1600200"/>
            <a:ext cx="8229600" cy="4876800"/>
          </a:xfrm>
        </p:spPr>
        <p:txBody>
          <a:bodyPr/>
          <a:lstStyle/>
          <a:p>
            <a:r>
              <a:rPr lang="en-US" sz="2400" dirty="0" smtClean="0"/>
              <a:t>Your </a:t>
            </a:r>
            <a:r>
              <a:rPr lang="en-US" sz="2400" dirty="0"/>
              <a:t>drawings will present a more pleasing appearance if similar items are aligned with each other or to the slide. Use PowerPoint’s alignment options to position objects neatly.</a:t>
            </a:r>
          </a:p>
          <a:p>
            <a:r>
              <a:rPr lang="en-US" sz="2400" dirty="0"/>
              <a:t>PowerPoint’s alignment options allow you to line up objects on a slide both horizontally and vertically:</a:t>
            </a:r>
          </a:p>
          <a:p>
            <a:pPr lvl="0"/>
            <a:r>
              <a:rPr lang="en-US" sz="2400" dirty="0"/>
              <a:t>Use </a:t>
            </a:r>
            <a:r>
              <a:rPr lang="en-US" sz="2400" b="1" dirty="0"/>
              <a:t>Align Left</a:t>
            </a:r>
            <a:r>
              <a:rPr lang="en-US" sz="2400" dirty="0"/>
              <a:t>,</a:t>
            </a:r>
            <a:r>
              <a:rPr lang="en-US" sz="2400" b="1" dirty="0"/>
              <a:t> Align Center</a:t>
            </a:r>
            <a:r>
              <a:rPr lang="en-US" sz="2400" dirty="0"/>
              <a:t>, or </a:t>
            </a:r>
            <a:r>
              <a:rPr lang="en-US" sz="2400" b="1" dirty="0"/>
              <a:t>Align Right</a:t>
            </a:r>
            <a:r>
              <a:rPr lang="en-US" sz="2400" dirty="0"/>
              <a:t> to align objects horizontally so that their left edges, vertical centers, or right edges are lined up with each other.</a:t>
            </a:r>
            <a:endParaRPr lang="en-US" sz="2400" b="1" dirty="0"/>
          </a:p>
          <a:p>
            <a:pPr lvl="0"/>
            <a:r>
              <a:rPr lang="en-US" sz="2400" dirty="0"/>
              <a:t>Use </a:t>
            </a:r>
            <a:r>
              <a:rPr lang="en-US" sz="2400" b="1" dirty="0"/>
              <a:t>Align Top</a:t>
            </a:r>
            <a:r>
              <a:rPr lang="en-US" sz="2400" dirty="0"/>
              <a:t>, </a:t>
            </a:r>
            <a:r>
              <a:rPr lang="en-US" sz="2400" b="1" dirty="0"/>
              <a:t>Align Middle</a:t>
            </a:r>
            <a:r>
              <a:rPr lang="en-US" sz="2400" dirty="0"/>
              <a:t>, or </a:t>
            </a:r>
            <a:r>
              <a:rPr lang="en-US" sz="2400" b="1" dirty="0"/>
              <a:t>Align Bottom</a:t>
            </a:r>
            <a:r>
              <a:rPr lang="en-US" sz="2400" dirty="0"/>
              <a:t> to align objects vertically so that their top edges, horizontal centers, or bottom edges are lined up with each other</a:t>
            </a:r>
            <a:r>
              <a:rPr lang="en-US" sz="2400" dirty="0" smtClean="0"/>
              <a:t>.</a:t>
            </a:r>
            <a:endParaRPr lang="en-US" sz="2400" b="1" dirty="0"/>
          </a:p>
        </p:txBody>
      </p:sp>
    </p:spTree>
    <p:extLst>
      <p:ext uri="{BB962C8B-B14F-4D97-AF65-F5344CB8AC3E}">
        <p14:creationId xmlns:p14="http://schemas.microsoft.com/office/powerpoint/2010/main" val="316846014"/>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b="1" dirty="0"/>
              <a:t>Aligning Objects with Each Other</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r>
              <a:rPr lang="en-US" sz="2400" dirty="0"/>
              <a:t>You can also use distribute options to space objects evenly, either vertically or horizontally. This feature can be a great time-saver when you have a number of objects that you want to spread out evenly across a slide.</a:t>
            </a:r>
          </a:p>
          <a:p>
            <a:r>
              <a:rPr lang="en-US" sz="2400" dirty="0"/>
              <a:t>PowerPoint allows you to align (or distribute) objects either to each other or to the slide. If you select Align Selected Objects on the Align menu, PowerPoint will adjust only the selected objects. If you select Align to Slide, PowerPoint will rearrange objects using the entire slide area</a:t>
            </a:r>
            <a:r>
              <a:rPr lang="en-US" sz="2400" dirty="0" smtClean="0"/>
              <a:t>.</a:t>
            </a:r>
            <a:endParaRPr lang="en-US" sz="2400" dirty="0"/>
          </a:p>
        </p:txBody>
      </p:sp>
    </p:spTree>
    <p:extLst>
      <p:ext uri="{BB962C8B-B14F-4D97-AF65-F5344CB8AC3E}">
        <p14:creationId xmlns:p14="http://schemas.microsoft.com/office/powerpoint/2010/main" val="1502822299"/>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US" b="1" dirty="0"/>
              <a:t>Step-by-Step: Align Objects with Each Other</a:t>
            </a:r>
          </a:p>
        </p:txBody>
      </p:sp>
      <p:sp>
        <p:nvSpPr>
          <p:cNvPr id="21506" name="Rectangle 3"/>
          <p:cNvSpPr>
            <a:spLocks noGrp="1" noChangeArrowheads="1"/>
          </p:cNvSpPr>
          <p:nvPr>
            <p:ph type="body" idx="1"/>
          </p:nvPr>
        </p:nvSpPr>
        <p:spPr>
          <a:xfrm>
            <a:off x="457200" y="1600200"/>
            <a:ext cx="8229600" cy="4876800"/>
          </a:xfrm>
        </p:spPr>
        <p:txBody>
          <a:bodyPr/>
          <a:lstStyle/>
          <a:p>
            <a:r>
              <a:rPr lang="en-US" sz="2400" b="1" dirty="0" smtClean="0"/>
              <a:t>USE</a:t>
            </a:r>
            <a:r>
              <a:rPr lang="en-US" sz="2400" dirty="0" smtClean="0"/>
              <a:t> </a:t>
            </a:r>
            <a:r>
              <a:rPr lang="en-US" sz="2400" dirty="0"/>
              <a:t>the </a:t>
            </a:r>
            <a:r>
              <a:rPr lang="en-US" sz="2400" b="1" i="1" dirty="0"/>
              <a:t>Exhibits Final</a:t>
            </a:r>
            <a:r>
              <a:rPr lang="en-US" sz="2400" dirty="0"/>
              <a:t> presentation that is still open from the previous exercise.</a:t>
            </a:r>
          </a:p>
          <a:p>
            <a:pPr marL="457200" indent="-457200">
              <a:buFont typeface="+mj-lt"/>
              <a:buAutoNum type="arabicPeriod"/>
            </a:pPr>
            <a:r>
              <a:rPr lang="en-US" sz="2400" dirty="0" smtClean="0"/>
              <a:t>On </a:t>
            </a:r>
            <a:r>
              <a:rPr lang="en-US" sz="2400" dirty="0"/>
              <a:t>slide 8, click the </a:t>
            </a:r>
            <a:r>
              <a:rPr lang="en-US" sz="2400" b="1" dirty="0"/>
              <a:t>West Bank Center</a:t>
            </a:r>
            <a:r>
              <a:rPr lang="en-US" sz="2400" dirty="0"/>
              <a:t> shape, hold down </a:t>
            </a:r>
            <a:r>
              <a:rPr lang="en-US" sz="2400" b="1" dirty="0"/>
              <a:t>Shift</a:t>
            </a:r>
            <a:r>
              <a:rPr lang="en-US" sz="2400" dirty="0"/>
              <a:t>, and click the </a:t>
            </a:r>
            <a:r>
              <a:rPr lang="en-US" sz="2400" b="1" dirty="0"/>
              <a:t>Baldwin Museum</a:t>
            </a:r>
            <a:r>
              <a:rPr lang="en-US" sz="2400" dirty="0"/>
              <a:t> shape and the </a:t>
            </a:r>
            <a:r>
              <a:rPr lang="en-US" sz="2400" b="1" dirty="0"/>
              <a:t>Miller Arena</a:t>
            </a:r>
            <a:r>
              <a:rPr lang="en-US" sz="2400" dirty="0"/>
              <a:t> shape. These landmarks are all different distances from the </a:t>
            </a:r>
            <a:r>
              <a:rPr lang="en-US" sz="2400" i="1" dirty="0"/>
              <a:t>John Street</a:t>
            </a:r>
            <a:r>
              <a:rPr lang="en-US" sz="2400" dirty="0"/>
              <a:t> horizontal line but can be aligned for a neater appearance</a:t>
            </a:r>
            <a:r>
              <a:rPr lang="en-US" sz="2400" dirty="0" smtClean="0"/>
              <a:t>.</a:t>
            </a:r>
            <a:endParaRPr lang="en-US" sz="2400" dirty="0"/>
          </a:p>
        </p:txBody>
      </p:sp>
    </p:spTree>
    <p:extLst>
      <p:ext uri="{BB962C8B-B14F-4D97-AF65-F5344CB8AC3E}">
        <p14:creationId xmlns:p14="http://schemas.microsoft.com/office/powerpoint/2010/main" val="2034829538"/>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b="1" dirty="0"/>
              <a:t>Step-by-Step: Align Objects with Each Other</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pPr marL="457200" indent="-457200">
              <a:buFont typeface="+mj-lt"/>
              <a:buAutoNum type="arabicPeriod" startAt="2"/>
            </a:pPr>
            <a:r>
              <a:rPr lang="en-US" sz="2200" dirty="0"/>
              <a:t>Click the </a:t>
            </a:r>
            <a:r>
              <a:rPr lang="en-US" sz="2200" b="1" dirty="0"/>
              <a:t>Drawing </a:t>
            </a:r>
            <a:r>
              <a:rPr lang="en-US" sz="2200" b="1" dirty="0" smtClean="0"/>
              <a:t/>
            </a:r>
            <a:br>
              <a:rPr lang="en-US" sz="2200" b="1" dirty="0" smtClean="0"/>
            </a:br>
            <a:r>
              <a:rPr lang="en-US" sz="2200" b="1" dirty="0" smtClean="0"/>
              <a:t>Tools </a:t>
            </a:r>
            <a:r>
              <a:rPr lang="en-US" sz="2200" b="1" dirty="0"/>
              <a:t>Format</a:t>
            </a:r>
            <a:r>
              <a:rPr lang="en-US" sz="2200" dirty="0"/>
              <a:t> tab if </a:t>
            </a:r>
            <a:r>
              <a:rPr lang="en-US" sz="2200" dirty="0" smtClean="0"/>
              <a:t/>
            </a:r>
            <a:br>
              <a:rPr lang="en-US" sz="2200" dirty="0" smtClean="0"/>
            </a:br>
            <a:r>
              <a:rPr lang="en-US" sz="2200" dirty="0" smtClean="0"/>
              <a:t>necessary</a:t>
            </a:r>
            <a:r>
              <a:rPr lang="en-US" sz="2200" dirty="0"/>
              <a:t>, click </a:t>
            </a:r>
            <a:r>
              <a:rPr lang="en-US" sz="2200" b="1" dirty="0" smtClean="0"/>
              <a:t>Align</a:t>
            </a:r>
            <a:r>
              <a:rPr lang="en-US" sz="2200" dirty="0"/>
              <a:t>, </a:t>
            </a:r>
            <a:r>
              <a:rPr lang="en-US" sz="2200" dirty="0" smtClean="0"/>
              <a:t/>
            </a:r>
            <a:br>
              <a:rPr lang="en-US" sz="2200" dirty="0" smtClean="0"/>
            </a:br>
            <a:r>
              <a:rPr lang="en-US" sz="2200" dirty="0" smtClean="0"/>
              <a:t>and </a:t>
            </a:r>
            <a:r>
              <a:rPr lang="en-US" sz="2200" dirty="0"/>
              <a:t>click </a:t>
            </a:r>
            <a:r>
              <a:rPr lang="en-US" sz="2200" b="1" dirty="0" smtClean="0"/>
              <a:t>Align </a:t>
            </a:r>
            <a:r>
              <a:rPr lang="en-US" sz="2200" b="1" dirty="0"/>
              <a:t>­Bottom</a:t>
            </a:r>
            <a:r>
              <a:rPr lang="en-US" sz="2200" dirty="0"/>
              <a:t>. </a:t>
            </a:r>
            <a:r>
              <a:rPr lang="en-US" sz="2200" dirty="0" smtClean="0"/>
              <a:t/>
            </a:r>
            <a:br>
              <a:rPr lang="en-US" sz="2200" dirty="0" smtClean="0"/>
            </a:br>
            <a:r>
              <a:rPr lang="en-US" sz="2200" dirty="0" smtClean="0"/>
              <a:t>The shapes </a:t>
            </a:r>
            <a:r>
              <a:rPr lang="en-US" sz="2200" dirty="0"/>
              <a:t>are now </a:t>
            </a:r>
            <a:r>
              <a:rPr lang="en-US" sz="2200" dirty="0" smtClean="0"/>
              <a:t/>
            </a:r>
            <a:br>
              <a:rPr lang="en-US" sz="2200" dirty="0" smtClean="0"/>
            </a:br>
            <a:r>
              <a:rPr lang="en-US" sz="2200" dirty="0" smtClean="0"/>
              <a:t>aligned </a:t>
            </a:r>
            <a:r>
              <a:rPr lang="en-US" sz="2200" dirty="0"/>
              <a:t>at the </a:t>
            </a:r>
            <a:r>
              <a:rPr lang="en-US" sz="2200" dirty="0" smtClean="0"/>
              <a:t>bottom </a:t>
            </a:r>
            <a:br>
              <a:rPr lang="en-US" sz="2200" dirty="0" smtClean="0"/>
            </a:br>
            <a:r>
              <a:rPr lang="en-US" sz="2200" dirty="0" smtClean="0"/>
              <a:t>so </a:t>
            </a:r>
            <a:r>
              <a:rPr lang="en-US" sz="2200" dirty="0"/>
              <a:t>they are </a:t>
            </a:r>
            <a:r>
              <a:rPr lang="en-US" sz="2200" dirty="0" smtClean="0"/>
              <a:t>the </a:t>
            </a:r>
            <a:r>
              <a:rPr lang="en-US" sz="2200" dirty="0"/>
              <a:t>same </a:t>
            </a:r>
            <a:r>
              <a:rPr lang="en-US" sz="2200" dirty="0" smtClean="0"/>
              <a:t/>
            </a:r>
            <a:br>
              <a:rPr lang="en-US" sz="2200" dirty="0" smtClean="0"/>
            </a:br>
            <a:r>
              <a:rPr lang="en-US" sz="2200" dirty="0" smtClean="0"/>
              <a:t>distance from </a:t>
            </a:r>
            <a:r>
              <a:rPr lang="en-US" sz="2200" dirty="0"/>
              <a:t>the </a:t>
            </a:r>
            <a:r>
              <a:rPr lang="en-US" sz="2200" dirty="0" smtClean="0"/>
              <a:t/>
            </a:r>
            <a:br>
              <a:rPr lang="en-US" sz="2200" dirty="0" smtClean="0"/>
            </a:br>
            <a:r>
              <a:rPr lang="en-US" sz="2200" dirty="0" smtClean="0"/>
              <a:t>horizontal line</a:t>
            </a:r>
            <a:r>
              <a:rPr lang="en-US" sz="2200" dirty="0"/>
              <a:t>, as </a:t>
            </a:r>
            <a:r>
              <a:rPr lang="en-US" sz="2200" dirty="0" smtClean="0"/>
              <a:t/>
            </a:r>
            <a:br>
              <a:rPr lang="en-US" sz="2200" dirty="0" smtClean="0"/>
            </a:br>
            <a:r>
              <a:rPr lang="en-US" sz="2200" dirty="0" smtClean="0"/>
              <a:t>shown at right.</a:t>
            </a:r>
            <a:endParaRPr lang="en-US" sz="2200" dirty="0"/>
          </a:p>
          <a:p>
            <a:pPr marL="457200" indent="-457200">
              <a:buFont typeface="+mj-lt"/>
              <a:buAutoNum type="arabicPeriod" startAt="2"/>
            </a:pPr>
            <a:r>
              <a:rPr lang="en-US" sz="2200" b="1" dirty="0" smtClean="0"/>
              <a:t>SAVE</a:t>
            </a:r>
            <a:r>
              <a:rPr lang="en-US" sz="2200" dirty="0" smtClean="0"/>
              <a:t> </a:t>
            </a:r>
            <a:r>
              <a:rPr lang="en-US" sz="2200" dirty="0"/>
              <a:t>the </a:t>
            </a:r>
            <a:r>
              <a:rPr lang="en-US" sz="2200" dirty="0" smtClean="0"/>
              <a:t/>
            </a:r>
            <a:br>
              <a:rPr lang="en-US" sz="2200" dirty="0" smtClean="0"/>
            </a:br>
            <a:r>
              <a:rPr lang="en-US" sz="2200" dirty="0" smtClean="0"/>
              <a:t>presentation</a:t>
            </a:r>
            <a:r>
              <a:rPr lang="en-US" sz="2200" dirty="0"/>
              <a:t>.</a:t>
            </a:r>
          </a:p>
          <a:p>
            <a:r>
              <a:rPr lang="en-US" sz="2300" b="1" dirty="0"/>
              <a:t>LEAVE</a:t>
            </a:r>
            <a:r>
              <a:rPr lang="en-US" sz="2300" dirty="0"/>
              <a:t> the presentation open to use in the next exercise.</a:t>
            </a:r>
          </a:p>
        </p:txBody>
      </p:sp>
      <p:pic>
        <p:nvPicPr>
          <p:cNvPr id="2" name="Picture 1" descr="08.37.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769360" y="1701697"/>
            <a:ext cx="4864368" cy="3996720"/>
          </a:xfrm>
          <a:prstGeom prst="rect">
            <a:avLst/>
          </a:prstGeom>
        </p:spPr>
      </p:pic>
    </p:spTree>
    <p:extLst>
      <p:ext uri="{BB962C8B-B14F-4D97-AF65-F5344CB8AC3E}">
        <p14:creationId xmlns:p14="http://schemas.microsoft.com/office/powerpoint/2010/main" val="993054685"/>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US" b="1" dirty="0"/>
              <a:t>Grouping Objects Together</a:t>
            </a:r>
          </a:p>
        </p:txBody>
      </p:sp>
      <p:sp>
        <p:nvSpPr>
          <p:cNvPr id="21506" name="Rectangle 3"/>
          <p:cNvSpPr>
            <a:spLocks noGrp="1" noChangeArrowheads="1"/>
          </p:cNvSpPr>
          <p:nvPr>
            <p:ph type="body" idx="1"/>
          </p:nvPr>
        </p:nvSpPr>
        <p:spPr>
          <a:xfrm>
            <a:off x="457200" y="1600200"/>
            <a:ext cx="8229600" cy="4876800"/>
          </a:xfrm>
        </p:spPr>
        <p:txBody>
          <a:bodyPr/>
          <a:lstStyle/>
          <a:p>
            <a:r>
              <a:rPr lang="en-US" sz="2400" dirty="0" smtClean="0"/>
              <a:t>When </a:t>
            </a:r>
            <a:r>
              <a:rPr lang="en-US" sz="2400" dirty="0"/>
              <a:t>a drawing consists of a number of objects, it can be tedious to move each one if you need to reposition the drawing. </a:t>
            </a:r>
            <a:endParaRPr lang="en-US" sz="2400" dirty="0" smtClean="0"/>
          </a:p>
          <a:p>
            <a:r>
              <a:rPr lang="en-US" sz="2400" dirty="0" smtClean="0"/>
              <a:t>Grouping </a:t>
            </a:r>
            <a:r>
              <a:rPr lang="en-US" sz="2400" dirty="0"/>
              <a:t>objects allows you to work with a number of objects as one unit. </a:t>
            </a:r>
            <a:endParaRPr lang="en-US" sz="2400" dirty="0" smtClean="0"/>
          </a:p>
          <a:p>
            <a:r>
              <a:rPr lang="en-US" sz="2400" dirty="0" smtClean="0"/>
              <a:t>In </a:t>
            </a:r>
            <a:r>
              <a:rPr lang="en-US" sz="2400" dirty="0"/>
              <a:t>the following exercise, you group objects into a single unit</a:t>
            </a:r>
            <a:r>
              <a:rPr lang="en-US" sz="2400" dirty="0" smtClean="0"/>
              <a:t>.</a:t>
            </a:r>
            <a:endParaRPr lang="en-US" sz="2400" dirty="0"/>
          </a:p>
        </p:txBody>
      </p:sp>
    </p:spTree>
    <p:extLst>
      <p:ext uri="{BB962C8B-B14F-4D97-AF65-F5344CB8AC3E}">
        <p14:creationId xmlns:p14="http://schemas.microsoft.com/office/powerpoint/2010/main" val="983537198"/>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US" b="1" dirty="0"/>
              <a:t>Step-by-Step: Group Objects Together</a:t>
            </a:r>
          </a:p>
        </p:txBody>
      </p:sp>
      <p:sp>
        <p:nvSpPr>
          <p:cNvPr id="21506" name="Rectangle 3"/>
          <p:cNvSpPr>
            <a:spLocks noGrp="1" noChangeArrowheads="1"/>
          </p:cNvSpPr>
          <p:nvPr>
            <p:ph type="body" idx="1"/>
          </p:nvPr>
        </p:nvSpPr>
        <p:spPr>
          <a:xfrm>
            <a:off x="457200" y="1600200"/>
            <a:ext cx="8229600" cy="4876800"/>
          </a:xfrm>
        </p:spPr>
        <p:txBody>
          <a:bodyPr/>
          <a:lstStyle/>
          <a:p>
            <a:r>
              <a:rPr lang="en-US" sz="2300" b="1" dirty="0" smtClean="0"/>
              <a:t>USE</a:t>
            </a:r>
            <a:r>
              <a:rPr lang="en-US" sz="2300" dirty="0" smtClean="0"/>
              <a:t> </a:t>
            </a:r>
            <a:r>
              <a:rPr lang="en-US" sz="2300" dirty="0"/>
              <a:t>the </a:t>
            </a:r>
            <a:r>
              <a:rPr lang="en-US" sz="2300" b="1" i="1" dirty="0"/>
              <a:t>Exhibits Final</a:t>
            </a:r>
            <a:r>
              <a:rPr lang="en-US" sz="2300" dirty="0"/>
              <a:t> presentation that is still open from the previous exercise.</a:t>
            </a:r>
          </a:p>
          <a:p>
            <a:pPr marL="457200" indent="-457200">
              <a:buFont typeface="+mj-lt"/>
              <a:buAutoNum type="arabicPeriod"/>
            </a:pPr>
            <a:r>
              <a:rPr lang="en-US" sz="2300" dirty="0" smtClean="0"/>
              <a:t>Click </a:t>
            </a:r>
            <a:r>
              <a:rPr lang="en-US" sz="2300" b="1" dirty="0"/>
              <a:t>above and to </a:t>
            </a:r>
            <a:r>
              <a:rPr lang="en-US" sz="2300" b="1" dirty="0" smtClean="0"/>
              <a:t/>
            </a:r>
            <a:br>
              <a:rPr lang="en-US" sz="2300" b="1" dirty="0" smtClean="0"/>
            </a:br>
            <a:r>
              <a:rPr lang="en-US" sz="2300" b="1" dirty="0" smtClean="0"/>
              <a:t>the </a:t>
            </a:r>
            <a:r>
              <a:rPr lang="en-US" sz="2300" b="1" dirty="0"/>
              <a:t>left of the map</a:t>
            </a:r>
            <a:r>
              <a:rPr lang="en-US" sz="2300" dirty="0"/>
              <a:t>, </a:t>
            </a:r>
            <a:r>
              <a:rPr lang="en-US" sz="2300" dirty="0" smtClean="0"/>
              <a:t/>
            </a:r>
            <a:br>
              <a:rPr lang="en-US" sz="2300" dirty="0" smtClean="0"/>
            </a:br>
            <a:r>
              <a:rPr lang="en-US" sz="2300" dirty="0" smtClean="0"/>
              <a:t>and </a:t>
            </a:r>
            <a:r>
              <a:rPr lang="en-US" sz="2300" dirty="0"/>
              <a:t>then hold down </a:t>
            </a:r>
            <a:r>
              <a:rPr lang="en-US" sz="2300" dirty="0" smtClean="0"/>
              <a:t/>
            </a:r>
            <a:br>
              <a:rPr lang="en-US" sz="2300" dirty="0" smtClean="0"/>
            </a:br>
            <a:r>
              <a:rPr lang="en-US" sz="2300" dirty="0" smtClean="0"/>
              <a:t>the </a:t>
            </a:r>
            <a:r>
              <a:rPr lang="en-US" sz="2300" dirty="0"/>
              <a:t>left mouse </a:t>
            </a:r>
            <a:r>
              <a:rPr lang="en-US" sz="2300" dirty="0" smtClean="0"/>
              <a:t/>
            </a:r>
            <a:br>
              <a:rPr lang="en-US" sz="2300" dirty="0" smtClean="0"/>
            </a:br>
            <a:r>
              <a:rPr lang="en-US" sz="2300" dirty="0" smtClean="0"/>
              <a:t>button </a:t>
            </a:r>
            <a:r>
              <a:rPr lang="en-US" sz="2300" dirty="0"/>
              <a:t>and drag </a:t>
            </a:r>
            <a:r>
              <a:rPr lang="en-US" sz="2300" dirty="0" smtClean="0"/>
              <a:t/>
            </a:r>
            <a:br>
              <a:rPr lang="en-US" sz="2300" dirty="0" smtClean="0"/>
            </a:br>
            <a:r>
              <a:rPr lang="en-US" sz="2300" dirty="0" smtClean="0"/>
              <a:t>downward </a:t>
            </a:r>
            <a:r>
              <a:rPr lang="en-US" sz="2300" dirty="0"/>
              <a:t>and to </a:t>
            </a:r>
            <a:r>
              <a:rPr lang="en-US" sz="2300" dirty="0" smtClean="0"/>
              <a:t/>
            </a:r>
            <a:br>
              <a:rPr lang="en-US" sz="2300" dirty="0" smtClean="0"/>
            </a:br>
            <a:r>
              <a:rPr lang="en-US" sz="2300" dirty="0" smtClean="0"/>
              <a:t>the </a:t>
            </a:r>
            <a:r>
              <a:rPr lang="en-US" sz="2300" dirty="0"/>
              <a:t>right until you </a:t>
            </a:r>
            <a:r>
              <a:rPr lang="en-US" sz="2300" dirty="0" smtClean="0"/>
              <a:t/>
            </a:r>
            <a:br>
              <a:rPr lang="en-US" sz="2300" dirty="0" smtClean="0"/>
            </a:br>
            <a:r>
              <a:rPr lang="en-US" sz="2300" dirty="0" smtClean="0"/>
              <a:t>have </a:t>
            </a:r>
            <a:r>
              <a:rPr lang="en-US" sz="2300" dirty="0"/>
              <a:t>included the </a:t>
            </a:r>
            <a:r>
              <a:rPr lang="en-US" sz="2300" dirty="0" smtClean="0"/>
              <a:t/>
            </a:r>
            <a:br>
              <a:rPr lang="en-US" sz="2300" dirty="0" smtClean="0"/>
            </a:br>
            <a:r>
              <a:rPr lang="en-US" sz="2300" dirty="0" smtClean="0"/>
              <a:t>entire </a:t>
            </a:r>
            <a:r>
              <a:rPr lang="en-US" sz="2300" dirty="0"/>
              <a:t>map in the selected area. See </a:t>
            </a:r>
            <a:r>
              <a:rPr lang="en-US" sz="2300" dirty="0" smtClean="0"/>
              <a:t>above. </a:t>
            </a:r>
            <a:r>
              <a:rPr lang="en-US" sz="2300" dirty="0"/>
              <a:t>This is called </a:t>
            </a:r>
            <a:r>
              <a:rPr lang="en-US" sz="2300" b="1" i="1" dirty="0"/>
              <a:t>lassoing</a:t>
            </a:r>
            <a:r>
              <a:rPr lang="en-US" sz="2300" dirty="0"/>
              <a:t> the shapes</a:t>
            </a:r>
            <a:r>
              <a:rPr lang="en-US" sz="2300" dirty="0" smtClean="0"/>
              <a:t>.</a:t>
            </a:r>
            <a:endParaRPr lang="en-US" sz="2300" dirty="0"/>
          </a:p>
        </p:txBody>
      </p:sp>
      <p:pic>
        <p:nvPicPr>
          <p:cNvPr id="2" name="Picture 1" descr="08.38.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491880" y="2204864"/>
            <a:ext cx="5095384" cy="2840050"/>
          </a:xfrm>
          <a:prstGeom prst="rect">
            <a:avLst/>
          </a:prstGeom>
        </p:spPr>
      </p:pic>
    </p:spTree>
    <p:extLst>
      <p:ext uri="{BB962C8B-B14F-4D97-AF65-F5344CB8AC3E}">
        <p14:creationId xmlns:p14="http://schemas.microsoft.com/office/powerpoint/2010/main" val="4242398425"/>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b="1" dirty="0"/>
              <a:t>Step-by-Step: Group Objects Together</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pPr marL="457200" indent="-457200">
              <a:buFont typeface="+mj-lt"/>
              <a:buAutoNum type="arabicPeriod" startAt="2"/>
            </a:pPr>
            <a:r>
              <a:rPr lang="en-US" sz="2300" dirty="0" smtClean="0"/>
              <a:t>Release </a:t>
            </a:r>
            <a:r>
              <a:rPr lang="en-US" sz="2300" dirty="0"/>
              <a:t>the mouse button. All the shapes within the selection lasso are selected.</a:t>
            </a:r>
          </a:p>
          <a:p>
            <a:pPr marL="457200" indent="-457200">
              <a:buFont typeface="+mj-lt"/>
              <a:buAutoNum type="arabicPeriod" startAt="2"/>
            </a:pPr>
            <a:r>
              <a:rPr lang="en-US" sz="2300" dirty="0" smtClean="0"/>
              <a:t>Click </a:t>
            </a:r>
            <a:r>
              <a:rPr lang="en-US" sz="2300" dirty="0"/>
              <a:t>the </a:t>
            </a:r>
            <a:r>
              <a:rPr lang="en-US" sz="2300" b="1" dirty="0"/>
              <a:t>Drawing Tools </a:t>
            </a:r>
            <a:r>
              <a:rPr lang="en-US" sz="2300" b="1" dirty="0" smtClean="0"/>
              <a:t/>
            </a:r>
            <a:br>
              <a:rPr lang="en-US" sz="2300" b="1" dirty="0" smtClean="0"/>
            </a:br>
            <a:r>
              <a:rPr lang="en-US" sz="2300" b="1" dirty="0" smtClean="0"/>
              <a:t>Format</a:t>
            </a:r>
            <a:r>
              <a:rPr lang="en-US" sz="2300" dirty="0" smtClean="0"/>
              <a:t> </a:t>
            </a:r>
            <a:r>
              <a:rPr lang="en-US" sz="2300" dirty="0"/>
              <a:t>tab, click the </a:t>
            </a:r>
            <a:r>
              <a:rPr lang="en-US" sz="2300" b="1" dirty="0"/>
              <a:t>Group</a:t>
            </a:r>
            <a:r>
              <a:rPr lang="en-US" sz="2300" dirty="0"/>
              <a:t> </a:t>
            </a:r>
            <a:r>
              <a:rPr lang="en-US" sz="2300" dirty="0" smtClean="0"/>
              <a:t/>
            </a:r>
            <a:br>
              <a:rPr lang="en-US" sz="2300" dirty="0" smtClean="0"/>
            </a:br>
            <a:r>
              <a:rPr lang="en-US" sz="2300" dirty="0" smtClean="0"/>
              <a:t>button</a:t>
            </a:r>
            <a:r>
              <a:rPr lang="en-US" sz="2300" dirty="0"/>
              <a:t>, and then click </a:t>
            </a:r>
            <a:r>
              <a:rPr lang="en-US" sz="2300" b="1" dirty="0" smtClean="0"/>
              <a:t>Group</a:t>
            </a:r>
            <a:r>
              <a:rPr lang="en-US" sz="2300" dirty="0"/>
              <a:t>. </a:t>
            </a:r>
            <a:r>
              <a:rPr lang="en-US" sz="2300" dirty="0" smtClean="0"/>
              <a:t/>
            </a:r>
            <a:br>
              <a:rPr lang="en-US" sz="2300" dirty="0" smtClean="0"/>
            </a:br>
            <a:r>
              <a:rPr lang="en-US" sz="2300" dirty="0" smtClean="0"/>
              <a:t>See right. </a:t>
            </a:r>
            <a:r>
              <a:rPr lang="en-US" sz="2300" dirty="0"/>
              <a:t>All </a:t>
            </a:r>
            <a:r>
              <a:rPr lang="en-US" sz="2300" dirty="0" smtClean="0"/>
              <a:t>objects </a:t>
            </a:r>
            <a:r>
              <a:rPr lang="en-US" sz="2300" dirty="0"/>
              <a:t>are </a:t>
            </a:r>
            <a:r>
              <a:rPr lang="en-US" sz="2300" dirty="0" smtClean="0"/>
              <a:t/>
            </a:r>
            <a:br>
              <a:rPr lang="en-US" sz="2300" dirty="0" smtClean="0"/>
            </a:br>
            <a:r>
              <a:rPr lang="en-US" sz="2300" dirty="0" smtClean="0"/>
              <a:t>surrounded by </a:t>
            </a:r>
            <a:r>
              <a:rPr lang="en-US" sz="2300" dirty="0"/>
              <a:t>a single </a:t>
            </a:r>
            <a:r>
              <a:rPr lang="en-US" sz="2300" dirty="0" smtClean="0"/>
              <a:t/>
            </a:r>
            <a:br>
              <a:rPr lang="en-US" sz="2300" dirty="0" smtClean="0"/>
            </a:br>
            <a:r>
              <a:rPr lang="en-US" sz="2300" dirty="0" smtClean="0"/>
              <a:t>selection border</a:t>
            </a:r>
            <a:r>
              <a:rPr lang="en-US" sz="2300" dirty="0"/>
              <a:t>.</a:t>
            </a:r>
          </a:p>
          <a:p>
            <a:pPr marL="457200" indent="-457200">
              <a:buFont typeface="+mj-lt"/>
              <a:buAutoNum type="arabicPeriod" startAt="2"/>
            </a:pPr>
            <a:r>
              <a:rPr lang="en-US" sz="2300" b="1" dirty="0" smtClean="0"/>
              <a:t>SAVE</a:t>
            </a:r>
            <a:r>
              <a:rPr lang="en-US" sz="2300" dirty="0" smtClean="0"/>
              <a:t> </a:t>
            </a:r>
            <a:r>
              <a:rPr lang="en-US" sz="2300" dirty="0"/>
              <a:t>the presentation and </a:t>
            </a:r>
            <a:r>
              <a:rPr lang="en-US" sz="2300" b="1" dirty="0"/>
              <a:t>CLOSE</a:t>
            </a:r>
            <a:r>
              <a:rPr lang="en-US" sz="2300" dirty="0"/>
              <a:t> the file.</a:t>
            </a:r>
          </a:p>
          <a:p>
            <a:r>
              <a:rPr lang="en-US" sz="2300" b="1" dirty="0"/>
              <a:t>LEAVE</a:t>
            </a:r>
            <a:r>
              <a:rPr lang="en-US" sz="2300" dirty="0"/>
              <a:t> PowerPoint open to use in the next exercise</a:t>
            </a:r>
            <a:r>
              <a:rPr lang="en-US" sz="2300" dirty="0" smtClean="0"/>
              <a:t>.</a:t>
            </a:r>
            <a:endParaRPr lang="en-US" sz="2300" dirty="0"/>
          </a:p>
        </p:txBody>
      </p:sp>
      <p:pic>
        <p:nvPicPr>
          <p:cNvPr id="2" name="Picture 1" descr="08.39.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62530" y="2132857"/>
            <a:ext cx="3912004" cy="2337543"/>
          </a:xfrm>
          <a:prstGeom prst="rect">
            <a:avLst/>
          </a:prstGeom>
        </p:spPr>
      </p:pic>
    </p:spTree>
    <p:extLst>
      <p:ext uri="{BB962C8B-B14F-4D97-AF65-F5344CB8AC3E}">
        <p14:creationId xmlns:p14="http://schemas.microsoft.com/office/powerpoint/2010/main" val="676077674"/>
      </p:ext>
    </p:ext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b="1" dirty="0"/>
              <a:t>Step-by-Step: Group Objects Together</a:t>
            </a:r>
            <a:endParaRPr lang="en-US" dirty="0" smtClean="0">
              <a:ea typeface="+mj-ea"/>
              <a:cs typeface="+mj-cs"/>
            </a:endParaRPr>
          </a:p>
        </p:txBody>
      </p:sp>
      <p:sp>
        <p:nvSpPr>
          <p:cNvPr id="21506" name="Rectangle 3"/>
          <p:cNvSpPr>
            <a:spLocks noGrp="1" noChangeArrowheads="1"/>
          </p:cNvSpPr>
          <p:nvPr>
            <p:ph type="body" idx="1"/>
          </p:nvPr>
        </p:nvSpPr>
        <p:spPr>
          <a:xfrm>
            <a:off x="457200" y="1484784"/>
            <a:ext cx="8229600" cy="4876800"/>
          </a:xfrm>
        </p:spPr>
        <p:txBody>
          <a:bodyPr/>
          <a:lstStyle/>
          <a:p>
            <a:r>
              <a:rPr lang="en-US" sz="2400" dirty="0"/>
              <a:t>If a drawing contains </a:t>
            </a:r>
            <a:r>
              <a:rPr lang="en-US" sz="2400" dirty="0" smtClean="0"/>
              <a:t>several </a:t>
            </a:r>
            <a:r>
              <a:rPr lang="en-US" sz="2400" dirty="0"/>
              <a:t>objects, it makes sense to group </a:t>
            </a:r>
            <a:r>
              <a:rPr lang="en-US" sz="2400" dirty="0" smtClean="0"/>
              <a:t>them. </a:t>
            </a:r>
            <a:r>
              <a:rPr lang="en-US" sz="2400" dirty="0"/>
              <a:t>You can more easily reposition a grouped object, and you can also apply formatting changes to all objects in a group much more </a:t>
            </a:r>
            <a:r>
              <a:rPr lang="en-US" sz="2400" dirty="0" smtClean="0"/>
              <a:t>quickly</a:t>
            </a:r>
            <a:endParaRPr lang="en-US" sz="2400" dirty="0"/>
          </a:p>
          <a:p>
            <a:r>
              <a:rPr lang="en-US" sz="2400" dirty="0"/>
              <a:t>If you </a:t>
            </a:r>
            <a:r>
              <a:rPr lang="en-US" sz="2400" dirty="0" smtClean="0"/>
              <a:t>need </a:t>
            </a:r>
            <a:r>
              <a:rPr lang="en-US" sz="2400" dirty="0"/>
              <a:t>to work further with one object in a group, you can </a:t>
            </a:r>
            <a:r>
              <a:rPr lang="en-US" sz="2400" dirty="0" smtClean="0"/>
              <a:t>click </a:t>
            </a:r>
            <a:r>
              <a:rPr lang="en-US" sz="2400" dirty="0"/>
              <a:t>it to activate it. It remains part of the group while you modify it. Most modifications are possible without ungrouping. (Exception: you cannot move the object separately from its group.) If you need to remove objects or make sweeping changes to a group, you can use the Ungroup option to release the group into its component parts. PowerPoint remembers the objects that are in the group so you can use Regroup </a:t>
            </a:r>
            <a:r>
              <a:rPr lang="en-US" sz="2400" dirty="0" smtClean="0"/>
              <a:t>to </a:t>
            </a:r>
            <a:r>
              <a:rPr lang="en-US" sz="2400" dirty="0"/>
              <a:t>restore the group</a:t>
            </a:r>
            <a:r>
              <a:rPr lang="en-US" sz="2400" dirty="0" smtClean="0"/>
              <a:t>.</a:t>
            </a:r>
            <a:endParaRPr lang="en-US" sz="2400" dirty="0"/>
          </a:p>
        </p:txBody>
      </p:sp>
    </p:spTree>
    <p:extLst>
      <p:ext uri="{BB962C8B-B14F-4D97-AF65-F5344CB8AC3E}">
        <p14:creationId xmlns:p14="http://schemas.microsoft.com/office/powerpoint/2010/main" val="2563104358"/>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b="1" dirty="0"/>
              <a:t>Step-by-Step: Group Objects Together</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r>
              <a:rPr lang="en-US" sz="2400" dirty="0"/>
              <a:t>If you are creating a very complex drawing, you can group portions of the drawing, then group those groups. This makes it easy to reuse portions of a drawing—simply ungroup the entire drawing, copy the group you need elsewhere, and regroup the whole.</a:t>
            </a:r>
          </a:p>
          <a:p>
            <a:endParaRPr lang="en-US" sz="2400" dirty="0"/>
          </a:p>
        </p:txBody>
      </p:sp>
    </p:spTree>
    <p:extLst>
      <p:ext uri="{BB962C8B-B14F-4D97-AF65-F5344CB8AC3E}">
        <p14:creationId xmlns:p14="http://schemas.microsoft.com/office/powerpoint/2010/main" val="208193769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US" b="1" dirty="0"/>
              <a:t>Inserting a Picture from a File</a:t>
            </a:r>
          </a:p>
        </p:txBody>
      </p:sp>
      <p:sp>
        <p:nvSpPr>
          <p:cNvPr id="21506" name="Rectangle 3"/>
          <p:cNvSpPr>
            <a:spLocks noGrp="1" noChangeArrowheads="1"/>
          </p:cNvSpPr>
          <p:nvPr>
            <p:ph type="body" idx="1"/>
          </p:nvPr>
        </p:nvSpPr>
        <p:spPr>
          <a:xfrm>
            <a:off x="457200" y="1600200"/>
            <a:ext cx="8229600" cy="4876800"/>
          </a:xfrm>
        </p:spPr>
        <p:txBody>
          <a:bodyPr/>
          <a:lstStyle/>
          <a:p>
            <a:r>
              <a:rPr lang="en-US" sz="2400" dirty="0" smtClean="0"/>
              <a:t>You </a:t>
            </a:r>
            <a:r>
              <a:rPr lang="en-US" sz="2400" dirty="0"/>
              <a:t>do not have to rely on PowerPoint’s clip art files to illustrate your presentation. </a:t>
            </a:r>
            <a:endParaRPr lang="en-US" sz="2400" dirty="0" smtClean="0"/>
          </a:p>
          <a:p>
            <a:r>
              <a:rPr lang="en-US" sz="2400" dirty="0" smtClean="0"/>
              <a:t>You </a:t>
            </a:r>
            <a:r>
              <a:rPr lang="en-US" sz="2400" dirty="0"/>
              <a:t>can download many pictures for free on the Internet or create your own picture files using a digital camera. </a:t>
            </a:r>
            <a:endParaRPr lang="en-US" sz="2400" dirty="0" smtClean="0"/>
          </a:p>
          <a:p>
            <a:r>
              <a:rPr lang="en-US" sz="2400" dirty="0" smtClean="0"/>
              <a:t>In </a:t>
            </a:r>
            <a:r>
              <a:rPr lang="en-US" sz="2400" dirty="0"/>
              <a:t>this exercise, you will insert a picture from a file that has already been created</a:t>
            </a:r>
            <a:r>
              <a:rPr lang="en-US" sz="2400" dirty="0" smtClean="0"/>
              <a:t>.</a:t>
            </a:r>
            <a:endParaRPr lang="en-US" sz="2400" dirty="0"/>
          </a:p>
        </p:txBody>
      </p:sp>
    </p:spTree>
    <p:extLst>
      <p:ext uri="{BB962C8B-B14F-4D97-AF65-F5344CB8AC3E}">
        <p14:creationId xmlns:p14="http://schemas.microsoft.com/office/powerpoint/2010/main" val="24506661"/>
      </p:ext>
    </p:ext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US" b="1" dirty="0"/>
              <a:t>Creating a Photo Album Presentation</a:t>
            </a:r>
          </a:p>
        </p:txBody>
      </p:sp>
      <p:sp>
        <p:nvSpPr>
          <p:cNvPr id="21506" name="Rectangle 3"/>
          <p:cNvSpPr>
            <a:spLocks noGrp="1" noChangeArrowheads="1"/>
          </p:cNvSpPr>
          <p:nvPr>
            <p:ph type="body" idx="1"/>
          </p:nvPr>
        </p:nvSpPr>
        <p:spPr>
          <a:xfrm>
            <a:off x="457200" y="1600200"/>
            <a:ext cx="8229600" cy="4876800"/>
          </a:xfrm>
        </p:spPr>
        <p:txBody>
          <a:bodyPr/>
          <a:lstStyle/>
          <a:p>
            <a:r>
              <a:rPr lang="en-US" sz="2400" dirty="0" smtClean="0"/>
              <a:t>PowerPoint </a:t>
            </a:r>
            <a:r>
              <a:rPr lang="en-US" sz="2400" dirty="0"/>
              <a:t>can create a special type of presentation for situations where the primary purpose is to display photos. Photo album presentations are easy to create and modify using a dialog box interface.</a:t>
            </a:r>
          </a:p>
          <a:p>
            <a:r>
              <a:rPr lang="en-US" sz="2400" dirty="0" smtClean="0"/>
              <a:t>This </a:t>
            </a:r>
            <a:r>
              <a:rPr lang="en-US" sz="2400" dirty="0"/>
              <a:t>special presentation type enables you to set up consistent formatting that will apply to every photo in the presentation automatically. You can also specify captions for the pictures and display them in color or black and white. </a:t>
            </a:r>
            <a:endParaRPr lang="en-US" sz="2400" dirty="0" smtClean="0"/>
          </a:p>
          <a:p>
            <a:r>
              <a:rPr lang="en-US" sz="2400" dirty="0" smtClean="0"/>
              <a:t>In </a:t>
            </a:r>
            <a:r>
              <a:rPr lang="en-US" sz="2400" dirty="0"/>
              <a:t>the following exercise, you create a photo album presentation.</a:t>
            </a:r>
          </a:p>
        </p:txBody>
      </p:sp>
    </p:spTree>
    <p:extLst>
      <p:ext uri="{BB962C8B-B14F-4D97-AF65-F5344CB8AC3E}">
        <p14:creationId xmlns:p14="http://schemas.microsoft.com/office/powerpoint/2010/main" val="3308648651"/>
      </p:ext>
    </p:extLst>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US" b="1" dirty="0"/>
              <a:t>Step-by-Step: Create a </a:t>
            </a:r>
            <a:r>
              <a:rPr lang="en-US" b="1" dirty="0" smtClean="0"/>
              <a:t/>
            </a:r>
            <a:br>
              <a:rPr lang="en-US" b="1" dirty="0" smtClean="0"/>
            </a:br>
            <a:r>
              <a:rPr lang="en-US" b="1" dirty="0" smtClean="0"/>
              <a:t>Photo </a:t>
            </a:r>
            <a:r>
              <a:rPr lang="en-US" b="1" dirty="0"/>
              <a:t>Album Presentation</a:t>
            </a:r>
          </a:p>
        </p:txBody>
      </p:sp>
      <p:sp>
        <p:nvSpPr>
          <p:cNvPr id="21506" name="Rectangle 3"/>
          <p:cNvSpPr>
            <a:spLocks noGrp="1" noChangeArrowheads="1"/>
          </p:cNvSpPr>
          <p:nvPr>
            <p:ph type="body" idx="1"/>
          </p:nvPr>
        </p:nvSpPr>
        <p:spPr>
          <a:xfrm>
            <a:off x="457200" y="1600200"/>
            <a:ext cx="8229600" cy="4876800"/>
          </a:xfrm>
        </p:spPr>
        <p:txBody>
          <a:bodyPr/>
          <a:lstStyle/>
          <a:p>
            <a:r>
              <a:rPr lang="en-US" sz="2400" dirty="0" smtClean="0"/>
              <a:t>Before </a:t>
            </a:r>
            <a:r>
              <a:rPr lang="en-US" sz="2400" dirty="0"/>
              <a:t>you begin these steps, start PowerPoint. You do not have to start a new presentation, because you will create one as part of the exercise.</a:t>
            </a:r>
          </a:p>
          <a:p>
            <a:pPr marL="457200" indent="-457200">
              <a:buFont typeface="+mj-lt"/>
              <a:buAutoNum type="arabicPeriod"/>
            </a:pPr>
            <a:r>
              <a:rPr lang="en-US" sz="2400" dirty="0" smtClean="0"/>
              <a:t>On </a:t>
            </a:r>
            <a:r>
              <a:rPr lang="en-US" sz="2400" dirty="0"/>
              <a:t>the Insert tab, click </a:t>
            </a:r>
            <a:r>
              <a:rPr lang="en-US" sz="2400" b="1" dirty="0"/>
              <a:t>Photo Album</a:t>
            </a:r>
            <a:r>
              <a:rPr lang="en-US" sz="2400" dirty="0"/>
              <a:t>. The Photo Album dialog box opens.</a:t>
            </a:r>
          </a:p>
          <a:p>
            <a:pPr marL="457200" indent="-457200">
              <a:buFont typeface="+mj-lt"/>
              <a:buAutoNum type="arabicPeriod"/>
            </a:pPr>
            <a:r>
              <a:rPr lang="en-US" sz="2400" dirty="0" smtClean="0"/>
              <a:t>Click </a:t>
            </a:r>
            <a:r>
              <a:rPr lang="en-US" sz="2400" dirty="0"/>
              <a:t>the </a:t>
            </a:r>
            <a:r>
              <a:rPr lang="en-US" sz="2400" b="1" dirty="0"/>
              <a:t>File/Disk</a:t>
            </a:r>
            <a:r>
              <a:rPr lang="en-US" sz="2400" dirty="0"/>
              <a:t> button. The Insert New Pictures dialog box opens.</a:t>
            </a:r>
          </a:p>
          <a:p>
            <a:pPr marL="457200" indent="-457200">
              <a:buFont typeface="+mj-lt"/>
              <a:buAutoNum type="arabicPeriod"/>
            </a:pPr>
            <a:r>
              <a:rPr lang="en-US" sz="2400" dirty="0" smtClean="0"/>
              <a:t>Navigate </a:t>
            </a:r>
            <a:r>
              <a:rPr lang="en-US" sz="2400" dirty="0"/>
              <a:t>to the location where the data files for this lesson are stored, and click </a:t>
            </a:r>
            <a:r>
              <a:rPr lang="en-US" sz="2400" b="1" i="1" dirty="0"/>
              <a:t>Astronomy.jpg</a:t>
            </a:r>
            <a:r>
              <a:rPr lang="en-US" sz="2400" b="1" i="1" dirty="0" smtClean="0"/>
              <a:t>.</a:t>
            </a:r>
            <a:endParaRPr lang="en-US" sz="2400" dirty="0"/>
          </a:p>
        </p:txBody>
      </p:sp>
    </p:spTree>
    <p:extLst>
      <p:ext uri="{BB962C8B-B14F-4D97-AF65-F5344CB8AC3E}">
        <p14:creationId xmlns:p14="http://schemas.microsoft.com/office/powerpoint/2010/main" val="4234180308"/>
      </p:ext>
    </p:extLst>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b="1" dirty="0"/>
              <a:t>Step-by-Step: Create a </a:t>
            </a:r>
            <a:br>
              <a:rPr lang="en-US" b="1" dirty="0"/>
            </a:br>
            <a:r>
              <a:rPr lang="en-US" b="1" dirty="0"/>
              <a:t>Photo Album Presentation</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pPr marL="457200" indent="-457200">
              <a:buFont typeface="+mj-lt"/>
              <a:buAutoNum type="arabicPeriod" startAt="4"/>
            </a:pPr>
            <a:r>
              <a:rPr lang="en-US" sz="2400" dirty="0" smtClean="0"/>
              <a:t>Hold </a:t>
            </a:r>
            <a:r>
              <a:rPr lang="en-US" sz="2400" dirty="0"/>
              <a:t>down the </a:t>
            </a:r>
            <a:r>
              <a:rPr lang="en-US" sz="2400" dirty="0" smtClean="0"/>
              <a:t/>
            </a:r>
            <a:br>
              <a:rPr lang="en-US" sz="2400" dirty="0" smtClean="0"/>
            </a:br>
            <a:r>
              <a:rPr lang="en-US" sz="2400" b="1" dirty="0" smtClean="0"/>
              <a:t>Ctrl</a:t>
            </a:r>
            <a:r>
              <a:rPr lang="en-US" sz="2400" dirty="0" smtClean="0"/>
              <a:t> </a:t>
            </a:r>
            <a:r>
              <a:rPr lang="en-US" sz="2400" dirty="0"/>
              <a:t>key and click </a:t>
            </a:r>
            <a:r>
              <a:rPr lang="en-US" sz="2400" dirty="0" smtClean="0"/>
              <a:t/>
            </a:r>
            <a:br>
              <a:rPr lang="en-US" sz="2400" dirty="0" smtClean="0"/>
            </a:br>
            <a:r>
              <a:rPr lang="en-US" sz="2400" dirty="0" smtClean="0"/>
              <a:t>the </a:t>
            </a:r>
            <a:r>
              <a:rPr lang="en-US" sz="2400" dirty="0"/>
              <a:t>following files: </a:t>
            </a:r>
            <a:r>
              <a:rPr lang="en-US" sz="2400" dirty="0" smtClean="0"/>
              <a:t/>
            </a:r>
            <a:br>
              <a:rPr lang="en-US" sz="2400" dirty="0" smtClean="0"/>
            </a:br>
            <a:r>
              <a:rPr lang="en-US" sz="2400" b="1" i="1" dirty="0" smtClean="0"/>
              <a:t>Biology.jpg</a:t>
            </a:r>
            <a:r>
              <a:rPr lang="en-US" sz="2400" b="1" i="1" dirty="0"/>
              <a:t>, </a:t>
            </a:r>
            <a:r>
              <a:rPr lang="en-US" sz="2400" b="1" i="1" dirty="0" smtClean="0"/>
              <a:t/>
            </a:r>
            <a:br>
              <a:rPr lang="en-US" sz="2400" b="1" i="1" dirty="0" smtClean="0"/>
            </a:br>
            <a:r>
              <a:rPr lang="en-US" sz="2400" b="1" i="1" dirty="0" smtClean="0"/>
              <a:t>Chemistry.jpg</a:t>
            </a:r>
            <a:r>
              <a:rPr lang="en-US" sz="2400" b="1" i="1" dirty="0"/>
              <a:t>, </a:t>
            </a:r>
            <a:r>
              <a:rPr lang="en-US" sz="2400" b="1" i="1" dirty="0" smtClean="0"/>
              <a:t/>
            </a:r>
            <a:br>
              <a:rPr lang="en-US" sz="2400" b="1" i="1" dirty="0" smtClean="0"/>
            </a:br>
            <a:r>
              <a:rPr lang="en-US" sz="2400" b="1" i="1" dirty="0" smtClean="0"/>
              <a:t>Circuit.jpg</a:t>
            </a:r>
            <a:r>
              <a:rPr lang="en-US" sz="2400" b="1" i="1" dirty="0"/>
              <a:t>, </a:t>
            </a:r>
            <a:r>
              <a:rPr lang="en-US" sz="2400" b="1" i="1" dirty="0" smtClean="0"/>
              <a:t/>
            </a:r>
            <a:br>
              <a:rPr lang="en-US" sz="2400" b="1" i="1" dirty="0" smtClean="0"/>
            </a:br>
            <a:r>
              <a:rPr lang="en-US" sz="2400" b="1" i="1" dirty="0" smtClean="0"/>
              <a:t>Satellite.jpg</a:t>
            </a:r>
            <a:r>
              <a:rPr lang="en-US" sz="2400" b="1" i="1" dirty="0"/>
              <a:t>, </a:t>
            </a:r>
            <a:r>
              <a:rPr lang="en-US" sz="2400" b="1" i="1" dirty="0" smtClean="0"/>
              <a:t/>
            </a:r>
            <a:br>
              <a:rPr lang="en-US" sz="2400" b="1" i="1" dirty="0" smtClean="0"/>
            </a:br>
            <a:r>
              <a:rPr lang="en-US" sz="2400" b="1" i="1" dirty="0" smtClean="0"/>
              <a:t>Shuttle.jpg</a:t>
            </a:r>
            <a:r>
              <a:rPr lang="en-US" sz="2400" b="1" i="1" dirty="0"/>
              <a:t>, </a:t>
            </a:r>
            <a:r>
              <a:rPr lang="en-US" sz="2400" dirty="0"/>
              <a:t>and </a:t>
            </a:r>
            <a:r>
              <a:rPr lang="en-US" sz="2400" dirty="0" smtClean="0"/>
              <a:t/>
            </a:r>
            <a:br>
              <a:rPr lang="en-US" sz="2400" dirty="0" smtClean="0"/>
            </a:br>
            <a:r>
              <a:rPr lang="en-US" sz="2400" b="1" i="1" dirty="0" smtClean="0"/>
              <a:t>Telescope.jpg</a:t>
            </a:r>
            <a:r>
              <a:rPr lang="en-US" sz="2400" dirty="0"/>
              <a:t>. </a:t>
            </a:r>
            <a:r>
              <a:rPr lang="en-US" sz="2400" dirty="0" smtClean="0"/>
              <a:t/>
            </a:r>
            <a:br>
              <a:rPr lang="en-US" sz="2400" dirty="0" smtClean="0"/>
            </a:br>
            <a:r>
              <a:rPr lang="en-US" sz="2400" dirty="0" smtClean="0"/>
              <a:t>See right.</a:t>
            </a:r>
            <a:endParaRPr lang="en-US" sz="2400" dirty="0"/>
          </a:p>
        </p:txBody>
      </p:sp>
      <p:pic>
        <p:nvPicPr>
          <p:cNvPr id="2" name="Picture 1" descr="08.40.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419872" y="1628800"/>
            <a:ext cx="5153005" cy="4457211"/>
          </a:xfrm>
          <a:prstGeom prst="rect">
            <a:avLst/>
          </a:prstGeom>
        </p:spPr>
      </p:pic>
    </p:spTree>
    <p:extLst>
      <p:ext uri="{BB962C8B-B14F-4D97-AF65-F5344CB8AC3E}">
        <p14:creationId xmlns:p14="http://schemas.microsoft.com/office/powerpoint/2010/main" val="609132260"/>
      </p:ext>
    </p:extLst>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b="1" dirty="0"/>
              <a:t>Step-by-Step: Create a </a:t>
            </a:r>
            <a:br>
              <a:rPr lang="en-US" b="1" dirty="0"/>
            </a:br>
            <a:r>
              <a:rPr lang="en-US" b="1" dirty="0"/>
              <a:t>Photo Album Presentation</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pPr marL="457200" indent="-457200">
              <a:buFont typeface="+mj-lt"/>
              <a:buAutoNum type="arabicPeriod" startAt="5"/>
            </a:pPr>
            <a:r>
              <a:rPr lang="en-US" sz="2400" dirty="0" smtClean="0"/>
              <a:t>Click </a:t>
            </a:r>
            <a:r>
              <a:rPr lang="en-US" sz="2400" b="1" dirty="0"/>
              <a:t>Insert</a:t>
            </a:r>
            <a:r>
              <a:rPr lang="en-US" sz="2400" dirty="0"/>
              <a:t>. The Photo </a:t>
            </a:r>
            <a:r>
              <a:rPr lang="en-US" sz="2400" dirty="0" smtClean="0"/>
              <a:t/>
            </a:r>
            <a:br>
              <a:rPr lang="en-US" sz="2400" dirty="0" smtClean="0"/>
            </a:br>
            <a:r>
              <a:rPr lang="en-US" sz="2400" dirty="0" smtClean="0"/>
              <a:t>Album </a:t>
            </a:r>
            <a:r>
              <a:rPr lang="en-US" sz="2400" dirty="0"/>
              <a:t>dialog box </a:t>
            </a:r>
            <a:r>
              <a:rPr lang="en-US" sz="2400" dirty="0" smtClean="0"/>
              <a:t>re-</a:t>
            </a:r>
            <a:br>
              <a:rPr lang="en-US" sz="2400" dirty="0" smtClean="0"/>
            </a:br>
            <a:r>
              <a:rPr lang="en-US" sz="2400" dirty="0" smtClean="0"/>
              <a:t>appears</a:t>
            </a:r>
            <a:r>
              <a:rPr lang="en-US" sz="2400" dirty="0"/>
              <a:t>, with all the </a:t>
            </a:r>
            <a:r>
              <a:rPr lang="en-US" sz="2400" dirty="0" smtClean="0"/>
              <a:t/>
            </a:r>
            <a:br>
              <a:rPr lang="en-US" sz="2400" dirty="0" smtClean="0"/>
            </a:br>
            <a:r>
              <a:rPr lang="en-US" sz="2400" dirty="0" smtClean="0"/>
              <a:t>selected </a:t>
            </a:r>
            <a:r>
              <a:rPr lang="en-US" sz="2400" dirty="0"/>
              <a:t>pictures listed. </a:t>
            </a:r>
            <a:r>
              <a:rPr lang="en-US" sz="2400" dirty="0" smtClean="0"/>
              <a:t/>
            </a:r>
            <a:br>
              <a:rPr lang="en-US" sz="2400" dirty="0" smtClean="0"/>
            </a:br>
            <a:r>
              <a:rPr lang="en-US" sz="2400" dirty="0" smtClean="0"/>
              <a:t>See right.</a:t>
            </a:r>
            <a:endParaRPr lang="en-US" sz="2400" dirty="0"/>
          </a:p>
          <a:p>
            <a:pPr marL="457200" indent="-457200">
              <a:buFont typeface="+mj-lt"/>
              <a:buAutoNum type="arabicPeriod" startAt="5"/>
            </a:pPr>
            <a:r>
              <a:rPr lang="en-US" sz="2400" dirty="0" smtClean="0"/>
              <a:t>Click </a:t>
            </a:r>
            <a:r>
              <a:rPr lang="en-US" sz="2400" dirty="0"/>
              <a:t>the </a:t>
            </a:r>
            <a:r>
              <a:rPr lang="en-US" sz="2400" b="1" dirty="0"/>
              <a:t>Circuit.jpg </a:t>
            </a:r>
            <a:r>
              <a:rPr lang="en-US" sz="2400" b="1" dirty="0" smtClean="0"/>
              <a:t/>
            </a:r>
            <a:br>
              <a:rPr lang="en-US" sz="2400" b="1" dirty="0" smtClean="0"/>
            </a:br>
            <a:r>
              <a:rPr lang="en-US" sz="2400" dirty="0" smtClean="0"/>
              <a:t>graphic </a:t>
            </a:r>
            <a:r>
              <a:rPr lang="en-US" sz="2400" dirty="0"/>
              <a:t>on the list, and </a:t>
            </a:r>
            <a:r>
              <a:rPr lang="en-US" sz="2400" dirty="0" smtClean="0"/>
              <a:t/>
            </a:r>
            <a:br>
              <a:rPr lang="en-US" sz="2400" dirty="0" smtClean="0"/>
            </a:br>
            <a:r>
              <a:rPr lang="en-US" sz="2400" dirty="0" smtClean="0"/>
              <a:t>then </a:t>
            </a:r>
            <a:r>
              <a:rPr lang="en-US" sz="2400" dirty="0"/>
              <a:t>click the </a:t>
            </a:r>
            <a:r>
              <a:rPr lang="en-US" sz="2400" b="1" dirty="0"/>
              <a:t>Move Up</a:t>
            </a:r>
            <a:r>
              <a:rPr lang="en-US" sz="2400" dirty="0"/>
              <a:t> </a:t>
            </a:r>
            <a:r>
              <a:rPr lang="en-US" sz="2400" dirty="0" smtClean="0"/>
              <a:t/>
            </a:r>
            <a:br>
              <a:rPr lang="en-US" sz="2400" dirty="0" smtClean="0"/>
            </a:br>
            <a:r>
              <a:rPr lang="en-US" sz="2400" dirty="0" smtClean="0"/>
              <a:t>arrow </a:t>
            </a:r>
            <a:r>
              <a:rPr lang="en-US" sz="2400" dirty="0"/>
              <a:t>three times to </a:t>
            </a:r>
            <a:r>
              <a:rPr lang="en-US" sz="2400" dirty="0" smtClean="0"/>
              <a:t/>
            </a:r>
            <a:br>
              <a:rPr lang="en-US" sz="2400" dirty="0" smtClean="0"/>
            </a:br>
            <a:r>
              <a:rPr lang="en-US" sz="2400" dirty="0" smtClean="0"/>
              <a:t>move </a:t>
            </a:r>
            <a:r>
              <a:rPr lang="en-US" sz="2400" dirty="0"/>
              <a:t>it to the first position in the list.</a:t>
            </a:r>
          </a:p>
          <a:p>
            <a:pPr marL="457200" indent="-457200">
              <a:buFont typeface="+mj-lt"/>
              <a:buAutoNum type="arabicPeriod" startAt="5"/>
            </a:pPr>
            <a:r>
              <a:rPr lang="en-US" sz="2400" dirty="0" smtClean="0"/>
              <a:t>Click </a:t>
            </a:r>
            <a:r>
              <a:rPr lang="en-US" sz="2400" b="1" dirty="0"/>
              <a:t>New Text Box</a:t>
            </a:r>
            <a:r>
              <a:rPr lang="en-US" sz="2400" dirty="0"/>
              <a:t>. A text box entry is inserted on the list of graphics between Circuit.jpg and Astronomy.jpg</a:t>
            </a:r>
            <a:r>
              <a:rPr lang="en-US" sz="2400" dirty="0" smtClean="0"/>
              <a:t>.</a:t>
            </a:r>
            <a:endParaRPr lang="en-US" sz="2400" dirty="0"/>
          </a:p>
        </p:txBody>
      </p:sp>
      <p:pic>
        <p:nvPicPr>
          <p:cNvPr id="2" name="Picture 1" descr="08.41.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067944" y="1556792"/>
            <a:ext cx="4500880" cy="3351591"/>
          </a:xfrm>
          <a:prstGeom prst="rect">
            <a:avLst/>
          </a:prstGeom>
        </p:spPr>
      </p:pic>
    </p:spTree>
    <p:extLst>
      <p:ext uri="{BB962C8B-B14F-4D97-AF65-F5344CB8AC3E}">
        <p14:creationId xmlns:p14="http://schemas.microsoft.com/office/powerpoint/2010/main" val="2460159394"/>
      </p:ext>
    </p:extLst>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b="1" dirty="0"/>
              <a:t>Step-by-Step: Create a </a:t>
            </a:r>
            <a:br>
              <a:rPr lang="en-US" b="1" dirty="0"/>
            </a:br>
            <a:r>
              <a:rPr lang="en-US" b="1" dirty="0"/>
              <a:t>Photo Album Presentation</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pPr marL="457200" indent="-457200">
              <a:buFont typeface="+mj-lt"/>
              <a:buAutoNum type="arabicPeriod" startAt="8"/>
            </a:pPr>
            <a:r>
              <a:rPr lang="en-US" sz="2400" dirty="0" smtClean="0"/>
              <a:t>Click </a:t>
            </a:r>
            <a:r>
              <a:rPr lang="en-US" sz="2400" dirty="0"/>
              <a:t>the </a:t>
            </a:r>
            <a:r>
              <a:rPr lang="en-US" sz="2400" b="1" dirty="0"/>
              <a:t>Shuttle.jpg</a:t>
            </a:r>
            <a:r>
              <a:rPr lang="en-US" sz="2400" dirty="0"/>
              <a:t> graphic, and then click the </a:t>
            </a:r>
            <a:r>
              <a:rPr lang="en-US" sz="2400" b="1" dirty="0"/>
              <a:t>Rotate Right</a:t>
            </a:r>
            <a:r>
              <a:rPr lang="en-US" sz="2400" dirty="0"/>
              <a:t> button to rotate it 90 degrees in a clockwise direction. </a:t>
            </a:r>
          </a:p>
          <a:p>
            <a:pPr marL="457200" indent="-457200">
              <a:buFont typeface="+mj-lt"/>
              <a:buAutoNum type="arabicPeriod" startAt="8"/>
            </a:pPr>
            <a:r>
              <a:rPr lang="en-US" sz="2400" dirty="0" smtClean="0"/>
              <a:t>Click </a:t>
            </a:r>
            <a:r>
              <a:rPr lang="en-US" sz="2400" dirty="0"/>
              <a:t>the </a:t>
            </a:r>
            <a:r>
              <a:rPr lang="en-US" sz="2400" b="1" dirty="0"/>
              <a:t>Satellite.jpg</a:t>
            </a:r>
            <a:r>
              <a:rPr lang="en-US" sz="2400" dirty="0"/>
              <a:t> graphic, and then click the </a:t>
            </a:r>
            <a:r>
              <a:rPr lang="en-US" sz="2400" b="1" dirty="0"/>
              <a:t>Increase Brightness</a:t>
            </a:r>
            <a:r>
              <a:rPr lang="en-US" sz="2400" dirty="0"/>
              <a:t> button twice to brighten the image.</a:t>
            </a:r>
          </a:p>
          <a:p>
            <a:pPr marL="457200" indent="-457200">
              <a:buFont typeface="+mj-lt"/>
              <a:buAutoNum type="arabicPeriod" startAt="8"/>
            </a:pPr>
            <a:r>
              <a:rPr lang="en-US" sz="2400" b="1" dirty="0" smtClean="0"/>
              <a:t> </a:t>
            </a:r>
            <a:r>
              <a:rPr lang="en-US" sz="2400" dirty="0" smtClean="0"/>
              <a:t>Click </a:t>
            </a:r>
            <a:r>
              <a:rPr lang="en-US" sz="2400" dirty="0"/>
              <a:t>the </a:t>
            </a:r>
            <a:r>
              <a:rPr lang="en-US" sz="2400" b="1" dirty="0"/>
              <a:t>Biology.jpg</a:t>
            </a:r>
            <a:r>
              <a:rPr lang="en-US" sz="2400" dirty="0"/>
              <a:t> graphic, and then click the </a:t>
            </a:r>
            <a:r>
              <a:rPr lang="en-US" sz="2400" b="1" dirty="0"/>
              <a:t>Increase Contrast</a:t>
            </a:r>
            <a:r>
              <a:rPr lang="en-US" sz="2400" dirty="0"/>
              <a:t> button to increase the image contrast.</a:t>
            </a:r>
          </a:p>
          <a:p>
            <a:pPr marL="457200" indent="-457200">
              <a:buFont typeface="+mj-lt"/>
              <a:buAutoNum type="arabicPeriod" startAt="8"/>
            </a:pPr>
            <a:r>
              <a:rPr lang="en-US" sz="2400" b="1" dirty="0" smtClean="0"/>
              <a:t> </a:t>
            </a:r>
            <a:r>
              <a:rPr lang="en-US" sz="2400" dirty="0" smtClean="0"/>
              <a:t>Open </a:t>
            </a:r>
            <a:r>
              <a:rPr lang="en-US" sz="2400" dirty="0"/>
              <a:t>the </a:t>
            </a:r>
            <a:r>
              <a:rPr lang="en-US" sz="2400" b="1" dirty="0"/>
              <a:t>Picture Layout </a:t>
            </a:r>
            <a:r>
              <a:rPr lang="en-US" sz="2400" dirty="0"/>
              <a:t>drop-down list and click </a:t>
            </a:r>
            <a:r>
              <a:rPr lang="en-US" sz="2400" b="1" dirty="0"/>
              <a:t>1 Picture</a:t>
            </a:r>
            <a:r>
              <a:rPr lang="en-US" sz="2400" dirty="0"/>
              <a:t>.</a:t>
            </a:r>
          </a:p>
          <a:p>
            <a:pPr marL="457200" indent="-457200">
              <a:buFont typeface="+mj-lt"/>
              <a:buAutoNum type="arabicPeriod" startAt="8"/>
            </a:pPr>
            <a:r>
              <a:rPr lang="en-US" sz="2400" b="1" dirty="0" smtClean="0"/>
              <a:t> </a:t>
            </a:r>
            <a:r>
              <a:rPr lang="en-US" sz="2400" dirty="0" smtClean="0"/>
              <a:t>Open </a:t>
            </a:r>
            <a:r>
              <a:rPr lang="en-US" sz="2400" dirty="0"/>
              <a:t>the </a:t>
            </a:r>
            <a:r>
              <a:rPr lang="en-US" sz="2400" b="1" dirty="0"/>
              <a:t>Frame Shape</a:t>
            </a:r>
            <a:r>
              <a:rPr lang="en-US" sz="2400" dirty="0"/>
              <a:t> drop-down list and click </a:t>
            </a:r>
            <a:r>
              <a:rPr lang="en-US" sz="2400" b="1" dirty="0"/>
              <a:t>Rounded Rectangle</a:t>
            </a:r>
            <a:r>
              <a:rPr lang="en-US" sz="2400" dirty="0"/>
              <a:t>.</a:t>
            </a:r>
          </a:p>
          <a:p>
            <a:pPr marL="457200" indent="-457200">
              <a:buFont typeface="+mj-lt"/>
              <a:buAutoNum type="arabicPeriod" startAt="8"/>
            </a:pPr>
            <a:r>
              <a:rPr lang="en-US" sz="2400" b="1" dirty="0" smtClean="0"/>
              <a:t> </a:t>
            </a:r>
            <a:r>
              <a:rPr lang="en-US" sz="2400" dirty="0" smtClean="0"/>
              <a:t>Click </a:t>
            </a:r>
            <a:r>
              <a:rPr lang="en-US" sz="2400" dirty="0"/>
              <a:t>to mark the </a:t>
            </a:r>
            <a:r>
              <a:rPr lang="en-US" sz="2400" b="1" dirty="0"/>
              <a:t>Captions Below ALL Pictures</a:t>
            </a:r>
            <a:r>
              <a:rPr lang="en-US" sz="2400" dirty="0"/>
              <a:t> check box</a:t>
            </a:r>
            <a:r>
              <a:rPr lang="en-US" sz="2400" dirty="0" smtClean="0"/>
              <a:t>.</a:t>
            </a:r>
            <a:endParaRPr lang="en-US" sz="2400" dirty="0"/>
          </a:p>
        </p:txBody>
      </p:sp>
    </p:spTree>
    <p:extLst>
      <p:ext uri="{BB962C8B-B14F-4D97-AF65-F5344CB8AC3E}">
        <p14:creationId xmlns:p14="http://schemas.microsoft.com/office/powerpoint/2010/main" val="182576449"/>
      </p:ext>
    </p:extLst>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b="1" dirty="0"/>
              <a:t>Step-by-Step: Create a </a:t>
            </a:r>
            <a:br>
              <a:rPr lang="en-US" b="1" dirty="0"/>
            </a:br>
            <a:r>
              <a:rPr lang="en-US" b="1" dirty="0"/>
              <a:t>Photo Album Presentation</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pPr marL="457200" indent="-457200">
              <a:buFont typeface="+mj-lt"/>
              <a:buAutoNum type="arabicPeriod" startAt="14"/>
            </a:pPr>
            <a:r>
              <a:rPr lang="en-US" sz="2400" b="1" dirty="0" smtClean="0"/>
              <a:t> </a:t>
            </a:r>
            <a:r>
              <a:rPr lang="en-US" sz="2400" dirty="0" smtClean="0"/>
              <a:t>Click </a:t>
            </a:r>
            <a:r>
              <a:rPr lang="en-US" sz="2400" b="1" dirty="0"/>
              <a:t>Create</a:t>
            </a:r>
            <a:r>
              <a:rPr lang="en-US" sz="2400" dirty="0"/>
              <a:t>. The presentation is created.</a:t>
            </a:r>
          </a:p>
          <a:p>
            <a:pPr marL="457200" indent="-457200">
              <a:buFont typeface="+mj-lt"/>
              <a:buAutoNum type="arabicPeriod" startAt="14"/>
            </a:pPr>
            <a:r>
              <a:rPr lang="en-US" sz="2400" b="1" dirty="0" smtClean="0"/>
              <a:t> </a:t>
            </a:r>
            <a:r>
              <a:rPr lang="en-US" sz="2400" dirty="0" smtClean="0"/>
              <a:t>Browse </a:t>
            </a:r>
            <a:r>
              <a:rPr lang="en-US" sz="2400" dirty="0"/>
              <a:t>through the presentation to see what has been created. Notice that each picture has a caption under it that shows the file name (minus the file extension). Notice that the text box has been placed on its own separate slide, just as if it were a picture.</a:t>
            </a:r>
          </a:p>
          <a:p>
            <a:pPr marL="457200" indent="-457200">
              <a:buFont typeface="+mj-lt"/>
              <a:buAutoNum type="arabicPeriod" startAt="14"/>
            </a:pPr>
            <a:r>
              <a:rPr lang="en-US" sz="2400" b="1" dirty="0" smtClean="0"/>
              <a:t> </a:t>
            </a:r>
            <a:r>
              <a:rPr lang="en-US" sz="2400" dirty="0" smtClean="0"/>
              <a:t>On </a:t>
            </a:r>
            <a:r>
              <a:rPr lang="en-US" sz="2400" dirty="0"/>
              <a:t>the </a:t>
            </a:r>
            <a:r>
              <a:rPr lang="en-US" sz="2400" b="1" dirty="0"/>
              <a:t>Edit</a:t>
            </a:r>
            <a:r>
              <a:rPr lang="en-US" sz="2400" dirty="0"/>
              <a:t> tab, click the arrow under the </a:t>
            </a:r>
            <a:r>
              <a:rPr lang="en-US" sz="2400" b="1" dirty="0"/>
              <a:t>Photo Album</a:t>
            </a:r>
            <a:r>
              <a:rPr lang="en-US" sz="2400" dirty="0"/>
              <a:t> button, and on the menu that appears, click </a:t>
            </a:r>
            <a:r>
              <a:rPr lang="en-US" sz="2400" b="1" dirty="0"/>
              <a:t>Edit Photo Album</a:t>
            </a:r>
            <a:r>
              <a:rPr lang="en-US" sz="2400" dirty="0"/>
              <a:t>. The </a:t>
            </a:r>
            <a:r>
              <a:rPr lang="en-US" sz="2400" b="1" dirty="0"/>
              <a:t>Edit Photo Album</a:t>
            </a:r>
            <a:r>
              <a:rPr lang="en-US" sz="2400" dirty="0"/>
              <a:t> dialog box opens. It is the same as the </a:t>
            </a:r>
            <a:r>
              <a:rPr lang="en-US" sz="2400" b="1" dirty="0"/>
              <a:t>Photo Album</a:t>
            </a:r>
            <a:r>
              <a:rPr lang="en-US" sz="2400" dirty="0"/>
              <a:t> dialog box </a:t>
            </a:r>
            <a:r>
              <a:rPr lang="en-US" sz="2400" dirty="0" smtClean="0"/>
              <a:t>shown above </a:t>
            </a:r>
            <a:r>
              <a:rPr lang="en-US" sz="2400" dirty="0"/>
              <a:t>except for its name.</a:t>
            </a:r>
          </a:p>
          <a:p>
            <a:endParaRPr lang="en-US" sz="2400" dirty="0"/>
          </a:p>
          <a:p>
            <a:endParaRPr lang="en-US" sz="2400" dirty="0"/>
          </a:p>
        </p:txBody>
      </p:sp>
    </p:spTree>
    <p:extLst>
      <p:ext uri="{BB962C8B-B14F-4D97-AF65-F5344CB8AC3E}">
        <p14:creationId xmlns:p14="http://schemas.microsoft.com/office/powerpoint/2010/main" val="1095053378"/>
      </p:ext>
    </p:extLst>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b="1" dirty="0"/>
              <a:t>Step-by-Step: Create a </a:t>
            </a:r>
            <a:br>
              <a:rPr lang="en-US" b="1" dirty="0"/>
            </a:br>
            <a:r>
              <a:rPr lang="en-US" b="1" dirty="0"/>
              <a:t>Photo Album Presentation</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pPr marL="457200" indent="-457200">
              <a:buFont typeface="+mj-lt"/>
              <a:buAutoNum type="arabicPeriod" startAt="17"/>
            </a:pPr>
            <a:r>
              <a:rPr lang="en-US" sz="2400" b="1" dirty="0" smtClean="0"/>
              <a:t> </a:t>
            </a:r>
            <a:r>
              <a:rPr lang="en-US" sz="2400" dirty="0" smtClean="0"/>
              <a:t>Open </a:t>
            </a:r>
            <a:r>
              <a:rPr lang="en-US" sz="2400" dirty="0"/>
              <a:t>the </a:t>
            </a:r>
            <a:r>
              <a:rPr lang="en-US" sz="2400" b="1" dirty="0"/>
              <a:t>Picture Layout</a:t>
            </a:r>
            <a:r>
              <a:rPr lang="en-US" sz="2400" dirty="0"/>
              <a:t> drop-down list and click </a:t>
            </a:r>
            <a:r>
              <a:rPr lang="en-US" sz="2400" b="1" dirty="0"/>
              <a:t>2 Pictures</a:t>
            </a:r>
            <a:r>
              <a:rPr lang="en-US" sz="2400" dirty="0"/>
              <a:t>.</a:t>
            </a:r>
          </a:p>
          <a:p>
            <a:pPr marL="457200" indent="-457200">
              <a:buFont typeface="+mj-lt"/>
              <a:buAutoNum type="arabicPeriod" startAt="17"/>
            </a:pPr>
            <a:r>
              <a:rPr lang="en-US" sz="2400" b="1" dirty="0" smtClean="0"/>
              <a:t> </a:t>
            </a:r>
            <a:r>
              <a:rPr lang="en-US" sz="2400" dirty="0" smtClean="0"/>
              <a:t>Click </a:t>
            </a:r>
            <a:r>
              <a:rPr lang="en-US" sz="2400" dirty="0"/>
              <a:t>the </a:t>
            </a:r>
            <a:r>
              <a:rPr lang="en-US" sz="2400" b="1" dirty="0"/>
              <a:t>Browse</a:t>
            </a:r>
            <a:r>
              <a:rPr lang="en-US" sz="2400" dirty="0"/>
              <a:t> button next to Themes. Click the </a:t>
            </a:r>
            <a:r>
              <a:rPr lang="en-US" sz="2400" b="1" dirty="0"/>
              <a:t>Metro</a:t>
            </a:r>
            <a:r>
              <a:rPr lang="en-US" sz="2400" dirty="0"/>
              <a:t> theme and click </a:t>
            </a:r>
            <a:r>
              <a:rPr lang="en-US" sz="2400" b="1" dirty="0"/>
              <a:t>Select</a:t>
            </a:r>
            <a:r>
              <a:rPr lang="en-US" sz="2400" dirty="0"/>
              <a:t>.</a:t>
            </a:r>
          </a:p>
          <a:p>
            <a:pPr marL="457200" indent="-457200">
              <a:buFont typeface="+mj-lt"/>
              <a:buAutoNum type="arabicPeriod" startAt="17"/>
            </a:pPr>
            <a:r>
              <a:rPr lang="en-US" sz="2400" b="1" dirty="0" smtClean="0"/>
              <a:t> </a:t>
            </a:r>
            <a:r>
              <a:rPr lang="en-US" sz="2400" dirty="0" smtClean="0"/>
              <a:t>Click </a:t>
            </a:r>
            <a:r>
              <a:rPr lang="en-US" sz="2400" dirty="0"/>
              <a:t>the </a:t>
            </a:r>
            <a:r>
              <a:rPr lang="en-US" sz="2400" b="1" dirty="0"/>
              <a:t>ALL pictures black and white</a:t>
            </a:r>
            <a:r>
              <a:rPr lang="en-US" sz="2400" dirty="0"/>
              <a:t> check box.</a:t>
            </a:r>
          </a:p>
          <a:p>
            <a:pPr marL="457200" indent="-457200">
              <a:buFont typeface="+mj-lt"/>
              <a:buAutoNum type="arabicPeriod" startAt="17"/>
            </a:pPr>
            <a:r>
              <a:rPr lang="en-US" sz="2400" b="1" dirty="0" smtClean="0"/>
              <a:t> </a:t>
            </a:r>
            <a:r>
              <a:rPr lang="en-US" sz="2400" dirty="0" smtClean="0"/>
              <a:t>Click </a:t>
            </a:r>
            <a:r>
              <a:rPr lang="en-US" sz="2400" dirty="0"/>
              <a:t>Update. The dialog box closes and the changes are reflected in the presentation.</a:t>
            </a:r>
          </a:p>
          <a:p>
            <a:pPr marL="457200" indent="-457200">
              <a:buFont typeface="+mj-lt"/>
              <a:buAutoNum type="arabicPeriod" startAt="17"/>
            </a:pPr>
            <a:r>
              <a:rPr lang="en-US" sz="2400" b="1" dirty="0" smtClean="0"/>
              <a:t> </a:t>
            </a:r>
            <a:r>
              <a:rPr lang="en-US" sz="2400" dirty="0" smtClean="0"/>
              <a:t>Browse </a:t>
            </a:r>
            <a:r>
              <a:rPr lang="en-US" sz="2400" dirty="0"/>
              <a:t>through the presentation to see what has been changed.</a:t>
            </a:r>
          </a:p>
          <a:p>
            <a:pPr marL="457200" indent="-457200">
              <a:buFont typeface="+mj-lt"/>
              <a:buAutoNum type="arabicPeriod" startAt="17"/>
            </a:pPr>
            <a:r>
              <a:rPr lang="en-US" sz="2400" b="1" dirty="0" smtClean="0"/>
              <a:t> SAVE</a:t>
            </a:r>
            <a:r>
              <a:rPr lang="en-US" sz="2400" dirty="0" smtClean="0"/>
              <a:t> </a:t>
            </a:r>
            <a:r>
              <a:rPr lang="en-US" sz="2400" dirty="0"/>
              <a:t>the presentation as </a:t>
            </a:r>
            <a:r>
              <a:rPr lang="en-US" sz="2400" b="1" i="1" dirty="0"/>
              <a:t>Photo Album Final</a:t>
            </a:r>
            <a:r>
              <a:rPr lang="en-US" sz="2400" dirty="0"/>
              <a:t>.</a:t>
            </a:r>
          </a:p>
          <a:p>
            <a:r>
              <a:rPr lang="en-US" sz="2400" b="1" dirty="0"/>
              <a:t>EXIT</a:t>
            </a:r>
            <a:r>
              <a:rPr lang="en-US" sz="2400" dirty="0"/>
              <a:t> PowerPoint</a:t>
            </a:r>
            <a:r>
              <a:rPr lang="en-US" sz="2400" dirty="0" smtClean="0"/>
              <a:t>.</a:t>
            </a:r>
            <a:endParaRPr lang="en-US" sz="2400" dirty="0"/>
          </a:p>
        </p:txBody>
      </p:sp>
    </p:spTree>
    <p:extLst>
      <p:ext uri="{BB962C8B-B14F-4D97-AF65-F5344CB8AC3E}">
        <p14:creationId xmlns:p14="http://schemas.microsoft.com/office/powerpoint/2010/main" val="751389267"/>
      </p:ext>
    </p:extLst>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b="1" dirty="0"/>
              <a:t>Step-by-Step: Create a </a:t>
            </a:r>
            <a:br>
              <a:rPr lang="en-US" b="1" dirty="0"/>
            </a:br>
            <a:r>
              <a:rPr lang="en-US" b="1" dirty="0"/>
              <a:t>Photo Album Presentation</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r>
              <a:rPr lang="en-US" sz="2400" dirty="0"/>
              <a:t>A photo album presentation is different from a regular presentation file. You could create the same end result using a regular presentation, but it would not be as easy to reformat and manipulate later. Using the Photo Album dialog box, you can easily reorder the pictures, choose whether or not to display captions, add text boxes, and more. You can also apply quick adjustments to photos, such as brightness and contrast changes and rotations.</a:t>
            </a:r>
          </a:p>
          <a:p>
            <a:r>
              <a:rPr lang="en-US" sz="2400" dirty="0"/>
              <a:t>You must create photo album presentations from scratch; an existing presentation cannot be converted to a photo album. </a:t>
            </a:r>
          </a:p>
        </p:txBody>
      </p:sp>
    </p:spTree>
    <p:extLst>
      <p:ext uri="{BB962C8B-B14F-4D97-AF65-F5344CB8AC3E}">
        <p14:creationId xmlns:p14="http://schemas.microsoft.com/office/powerpoint/2010/main" val="3165513259"/>
      </p:ext>
    </p:extLst>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dirty="0" smtClean="0">
                <a:ea typeface="+mj-ea"/>
                <a:cs typeface="+mj-cs"/>
              </a:rPr>
              <a:t>Lesson Summary</a:t>
            </a:r>
          </a:p>
        </p:txBody>
      </p:sp>
      <p:pic>
        <p:nvPicPr>
          <p:cNvPr id="2" name="Picture 1" descr="08.SkillSummary.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07704" y="1628800"/>
            <a:ext cx="4706456" cy="4737018"/>
          </a:xfrm>
          <a:prstGeom prst="rect">
            <a:avLst/>
          </a:prstGeom>
        </p:spPr>
      </p:pic>
    </p:spTree>
    <p:extLst>
      <p:ext uri="{BB962C8B-B14F-4D97-AF65-F5344CB8AC3E}">
        <p14:creationId xmlns:p14="http://schemas.microsoft.com/office/powerpoint/2010/main" val="317528934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US" b="1" dirty="0"/>
              <a:t>Step-by-Step: Insert a Picture from a File</a:t>
            </a:r>
          </a:p>
        </p:txBody>
      </p:sp>
      <p:sp>
        <p:nvSpPr>
          <p:cNvPr id="21506" name="Rectangle 3"/>
          <p:cNvSpPr>
            <a:spLocks noGrp="1" noChangeArrowheads="1"/>
          </p:cNvSpPr>
          <p:nvPr>
            <p:ph type="body" idx="1"/>
          </p:nvPr>
        </p:nvSpPr>
        <p:spPr>
          <a:xfrm>
            <a:off x="457200" y="1484784"/>
            <a:ext cx="8229600" cy="4876800"/>
          </a:xfrm>
        </p:spPr>
        <p:txBody>
          <a:bodyPr/>
          <a:lstStyle/>
          <a:p>
            <a:pPr>
              <a:spcBef>
                <a:spcPts val="300"/>
              </a:spcBef>
            </a:pPr>
            <a:r>
              <a:rPr lang="en-US" sz="2200" b="1" dirty="0" smtClean="0"/>
              <a:t>USE</a:t>
            </a:r>
            <a:r>
              <a:rPr lang="en-US" sz="2200" dirty="0" smtClean="0"/>
              <a:t> </a:t>
            </a:r>
            <a:r>
              <a:rPr lang="en-US" sz="2200" dirty="0"/>
              <a:t>the </a:t>
            </a:r>
            <a:r>
              <a:rPr lang="en-US" sz="2200" b="1" i="1" dirty="0"/>
              <a:t>Exhibits Final</a:t>
            </a:r>
            <a:r>
              <a:rPr lang="en-US" sz="2200" dirty="0"/>
              <a:t> presentation that is still open from the previous exercise.</a:t>
            </a:r>
          </a:p>
          <a:p>
            <a:pPr marL="457200" indent="-457200">
              <a:spcBef>
                <a:spcPts val="300"/>
              </a:spcBef>
              <a:buFont typeface="+mj-lt"/>
              <a:buAutoNum type="arabicPeriod"/>
            </a:pPr>
            <a:r>
              <a:rPr lang="en-US" sz="2200" dirty="0" smtClean="0"/>
              <a:t>Go </a:t>
            </a:r>
            <a:r>
              <a:rPr lang="en-US" sz="2200" dirty="0"/>
              <a:t>to slide 3 and on the </a:t>
            </a:r>
            <a:br>
              <a:rPr lang="en-US" sz="2200" dirty="0"/>
            </a:br>
            <a:r>
              <a:rPr lang="en-US" sz="2200" b="1" dirty="0" smtClean="0"/>
              <a:t>Insert</a:t>
            </a:r>
            <a:r>
              <a:rPr lang="en-US" sz="2200" dirty="0" smtClean="0"/>
              <a:t> </a:t>
            </a:r>
            <a:r>
              <a:rPr lang="en-US" sz="2200" dirty="0"/>
              <a:t>tab, click the </a:t>
            </a:r>
            <a:r>
              <a:rPr lang="en-US" sz="2200" dirty="0" smtClean="0"/>
              <a:t/>
            </a:r>
            <a:br>
              <a:rPr lang="en-US" sz="2200" dirty="0" smtClean="0"/>
            </a:br>
            <a:r>
              <a:rPr lang="en-US" sz="2200" b="1" dirty="0" smtClean="0"/>
              <a:t>Picture</a:t>
            </a:r>
            <a:r>
              <a:rPr lang="en-US" sz="2200" dirty="0" smtClean="0"/>
              <a:t> </a:t>
            </a:r>
            <a:r>
              <a:rPr lang="en-US" sz="2200" dirty="0"/>
              <a:t>button. The Insert </a:t>
            </a:r>
            <a:r>
              <a:rPr lang="en-US" sz="2200" dirty="0" smtClean="0"/>
              <a:t/>
            </a:r>
            <a:br>
              <a:rPr lang="en-US" sz="2200" dirty="0" smtClean="0"/>
            </a:br>
            <a:r>
              <a:rPr lang="en-US" sz="2200" dirty="0" smtClean="0"/>
              <a:t>Picture </a:t>
            </a:r>
            <a:r>
              <a:rPr lang="en-US" sz="2200" dirty="0"/>
              <a:t>dialog box </a:t>
            </a:r>
            <a:r>
              <a:rPr lang="en-US" sz="2200" dirty="0" smtClean="0"/>
              <a:t>opens.</a:t>
            </a:r>
          </a:p>
          <a:p>
            <a:pPr marL="457200" indent="-457200">
              <a:spcBef>
                <a:spcPts val="300"/>
              </a:spcBef>
              <a:buFont typeface="+mj-lt"/>
              <a:buAutoNum type="arabicPeriod"/>
            </a:pPr>
            <a:r>
              <a:rPr lang="en-US" sz="2200" dirty="0" smtClean="0"/>
              <a:t>Navigate </a:t>
            </a:r>
            <a:r>
              <a:rPr lang="en-US" sz="2200" dirty="0"/>
              <a:t>to the location </a:t>
            </a:r>
            <a:r>
              <a:rPr lang="en-US" sz="2200" dirty="0" smtClean="0"/>
              <a:t/>
            </a:r>
            <a:br>
              <a:rPr lang="en-US" sz="2200" dirty="0" smtClean="0"/>
            </a:br>
            <a:r>
              <a:rPr lang="en-US" sz="2200" dirty="0" smtClean="0"/>
              <a:t>of </a:t>
            </a:r>
            <a:r>
              <a:rPr lang="en-US" sz="2200" dirty="0"/>
              <a:t>the data files for this </a:t>
            </a:r>
            <a:r>
              <a:rPr lang="en-US" sz="2200" dirty="0" smtClean="0"/>
              <a:t/>
            </a:r>
            <a:br>
              <a:rPr lang="en-US" sz="2200" dirty="0" smtClean="0"/>
            </a:br>
            <a:r>
              <a:rPr lang="en-US" sz="2200" dirty="0" smtClean="0"/>
              <a:t>lesson</a:t>
            </a:r>
            <a:r>
              <a:rPr lang="en-US" sz="2200" dirty="0"/>
              <a:t>, click </a:t>
            </a:r>
            <a:r>
              <a:rPr lang="en-US" sz="2200" b="1" i="1" dirty="0"/>
              <a:t>Astronomy.jpg</a:t>
            </a:r>
            <a:r>
              <a:rPr lang="en-US" sz="2200" dirty="0"/>
              <a:t>, as </a:t>
            </a:r>
            <a:r>
              <a:rPr lang="en-US" sz="2200" dirty="0" smtClean="0"/>
              <a:t>shown above, </a:t>
            </a:r>
            <a:r>
              <a:rPr lang="en-US" sz="2200" dirty="0"/>
              <a:t>and then click </a:t>
            </a:r>
            <a:r>
              <a:rPr lang="en-US" sz="2200" b="1" dirty="0"/>
              <a:t>Insert</a:t>
            </a:r>
            <a:r>
              <a:rPr lang="en-US" sz="2200" dirty="0"/>
              <a:t>. The dialog box may look different than </a:t>
            </a:r>
            <a:r>
              <a:rPr lang="en-US" sz="2200" dirty="0" smtClean="0"/>
              <a:t>the one shown here, </a:t>
            </a:r>
            <a:r>
              <a:rPr lang="en-US" sz="2200" dirty="0"/>
              <a:t>depending on your Windows version and the other files in the folder. The picture appears on the </a:t>
            </a:r>
            <a:r>
              <a:rPr lang="en-US" sz="2200" dirty="0" smtClean="0"/>
              <a:t>slide.</a:t>
            </a:r>
          </a:p>
          <a:p>
            <a:pPr marL="457200" indent="-457200">
              <a:spcBef>
                <a:spcPts val="300"/>
              </a:spcBef>
              <a:buFont typeface="+mj-lt"/>
              <a:buAutoNum type="arabicPeriod"/>
            </a:pPr>
            <a:r>
              <a:rPr lang="en-US" sz="2200" b="1" dirty="0" smtClean="0"/>
              <a:t>SAVE</a:t>
            </a:r>
            <a:r>
              <a:rPr lang="en-US" sz="2200" dirty="0" smtClean="0"/>
              <a:t> </a:t>
            </a:r>
            <a:r>
              <a:rPr lang="en-US" sz="2200" dirty="0"/>
              <a:t>the presentation.</a:t>
            </a:r>
          </a:p>
          <a:p>
            <a:pPr>
              <a:spcBef>
                <a:spcPts val="300"/>
              </a:spcBef>
            </a:pPr>
            <a:r>
              <a:rPr lang="en-US" sz="2200" b="1" dirty="0"/>
              <a:t>LEAVE</a:t>
            </a:r>
            <a:r>
              <a:rPr lang="en-US" sz="2200" dirty="0"/>
              <a:t> the presentation open to use in the next exercise</a:t>
            </a:r>
            <a:r>
              <a:rPr lang="en-US" sz="2200" dirty="0" smtClean="0"/>
              <a:t>.</a:t>
            </a:r>
            <a:endParaRPr lang="en-US" sz="2200" dirty="0"/>
          </a:p>
        </p:txBody>
      </p:sp>
      <p:pic>
        <p:nvPicPr>
          <p:cNvPr id="2" name="Picture 1" descr="08.04.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139952" y="1988840"/>
            <a:ext cx="4161275" cy="2202800"/>
          </a:xfrm>
          <a:prstGeom prst="rect">
            <a:avLst/>
          </a:prstGeom>
        </p:spPr>
      </p:pic>
    </p:spTree>
    <p:extLst>
      <p:ext uri="{BB962C8B-B14F-4D97-AF65-F5344CB8AC3E}">
        <p14:creationId xmlns:p14="http://schemas.microsoft.com/office/powerpoint/2010/main" val="2450666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b="1" dirty="0"/>
              <a:t>Step-by-Step: Insert a Picture from a File</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r>
              <a:rPr lang="en-US" sz="2400" dirty="0"/>
              <a:t>PowerPoint supports a variety of picture file formats, including GIF, JPEG, PNG, TIFF, BMP, and WMF. Be aware that graphic formats differ in how they store graphic information, so some formats create larger files than others. </a:t>
            </a:r>
          </a:p>
          <a:p>
            <a:r>
              <a:rPr lang="en-US" sz="2400" dirty="0"/>
              <a:t>If you take your own pictures using a digital camera, you do not have to worry about copyright issues, but you should pay attention to copyright permissions for pictures you locate from other sources. </a:t>
            </a:r>
            <a:r>
              <a:rPr lang="en-US" sz="2400" dirty="0" smtClean="0"/>
              <a:t>If </a:t>
            </a:r>
            <a:r>
              <a:rPr lang="en-US" sz="2400" dirty="0"/>
              <a:t>you are going to use the picture commercially, you need to contact the copyright holder, if there is one, and ask for specific permission to reuse the picture</a:t>
            </a:r>
            <a:r>
              <a:rPr lang="en-US" sz="2400" dirty="0" smtClean="0"/>
              <a:t>.</a:t>
            </a:r>
            <a:endParaRPr lang="en-US" sz="2400" dirty="0"/>
          </a:p>
        </p:txBody>
      </p:sp>
    </p:spTree>
    <p:extLst>
      <p:ext uri="{BB962C8B-B14F-4D97-AF65-F5344CB8AC3E}">
        <p14:creationId xmlns:p14="http://schemas.microsoft.com/office/powerpoint/2010/main" val="2450666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US" b="1" dirty="0"/>
              <a:t>Formatting Graphical Elements </a:t>
            </a:r>
          </a:p>
        </p:txBody>
      </p:sp>
      <p:sp>
        <p:nvSpPr>
          <p:cNvPr id="21506" name="Rectangle 3"/>
          <p:cNvSpPr>
            <a:spLocks noGrp="1" noChangeArrowheads="1"/>
          </p:cNvSpPr>
          <p:nvPr>
            <p:ph type="body" idx="1"/>
          </p:nvPr>
        </p:nvSpPr>
        <p:spPr>
          <a:xfrm>
            <a:off x="457200" y="1600200"/>
            <a:ext cx="8229600" cy="4876800"/>
          </a:xfrm>
        </p:spPr>
        <p:txBody>
          <a:bodyPr/>
          <a:lstStyle/>
          <a:p>
            <a:r>
              <a:rPr lang="en-US" sz="2400" dirty="0" smtClean="0"/>
              <a:t>PowerPoint </a:t>
            </a:r>
            <a:r>
              <a:rPr lang="en-US" sz="2400" dirty="0"/>
              <a:t>provides many options for improving the appearance of pictures. </a:t>
            </a:r>
            <a:endParaRPr lang="en-US" sz="2400" dirty="0" smtClean="0"/>
          </a:p>
          <a:p>
            <a:r>
              <a:rPr lang="en-US" sz="2400" dirty="0" smtClean="0"/>
              <a:t>You </a:t>
            </a:r>
            <a:r>
              <a:rPr lang="en-US" sz="2400" dirty="0"/>
              <a:t>can reposition and resize them, rotate them, apply special effects such as Quick Styles, adjust brightness and contrast, and even recolor a picture for a special effect. </a:t>
            </a:r>
            <a:endParaRPr lang="en-US" sz="2400" dirty="0" smtClean="0"/>
          </a:p>
          <a:p>
            <a:r>
              <a:rPr lang="en-US" sz="2400" dirty="0" smtClean="0"/>
              <a:t>If </a:t>
            </a:r>
            <a:r>
              <a:rPr lang="en-US" sz="2400" dirty="0"/>
              <a:t>you do not like formatting changes you have made, you can reset a picture to its original appearance</a:t>
            </a:r>
            <a:r>
              <a:rPr lang="en-US" sz="2400" dirty="0" smtClean="0"/>
              <a:t>.</a:t>
            </a:r>
            <a:endParaRPr lang="en-US" sz="2400" dirty="0"/>
          </a:p>
        </p:txBody>
      </p:sp>
    </p:spTree>
    <p:extLst>
      <p:ext uri="{BB962C8B-B14F-4D97-AF65-F5344CB8AC3E}">
        <p14:creationId xmlns:p14="http://schemas.microsoft.com/office/powerpoint/2010/main" val="2450666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US" b="1" dirty="0"/>
              <a:t>Using the Ruler, Gridlines, and Guides</a:t>
            </a:r>
          </a:p>
        </p:txBody>
      </p:sp>
      <p:sp>
        <p:nvSpPr>
          <p:cNvPr id="21506" name="Rectangle 3"/>
          <p:cNvSpPr>
            <a:spLocks noGrp="1" noChangeArrowheads="1"/>
          </p:cNvSpPr>
          <p:nvPr>
            <p:ph type="body" idx="1"/>
          </p:nvPr>
        </p:nvSpPr>
        <p:spPr>
          <a:xfrm>
            <a:off x="457200" y="1600200"/>
            <a:ext cx="8229600" cy="4876800"/>
          </a:xfrm>
        </p:spPr>
        <p:txBody>
          <a:bodyPr/>
          <a:lstStyle/>
          <a:p>
            <a:r>
              <a:rPr lang="en-US" sz="2300" dirty="0" smtClean="0"/>
              <a:t>In </a:t>
            </a:r>
            <a:r>
              <a:rPr lang="en-US" sz="2300" dirty="0"/>
              <a:t>Normal view and Notes Page view, you can turn on PowerPoint’s horizontal and vertical </a:t>
            </a:r>
            <a:r>
              <a:rPr lang="en-US" sz="2300" b="1" i="1" dirty="0"/>
              <a:t>rulers</a:t>
            </a:r>
            <a:r>
              <a:rPr lang="en-US" sz="2300" dirty="0"/>
              <a:t>, which help you measure the size of an object on the slide, as well as the amount of space between objects.  </a:t>
            </a:r>
            <a:endParaRPr lang="en-US" sz="2300" dirty="0" smtClean="0"/>
          </a:p>
          <a:p>
            <a:r>
              <a:rPr lang="en-US" sz="2300" dirty="0" smtClean="0"/>
              <a:t>PowerPoint’s </a:t>
            </a:r>
            <a:r>
              <a:rPr lang="en-US" sz="2300" dirty="0"/>
              <a:t>drawing </a:t>
            </a:r>
            <a:r>
              <a:rPr lang="en-US" sz="2300" b="1" i="1" dirty="0"/>
              <a:t>guides</a:t>
            </a:r>
            <a:r>
              <a:rPr lang="en-US" sz="2300" dirty="0"/>
              <a:t> line up with measurements on the ruler to provide nonprinting guidelines you can use when positioning objects on a slide. </a:t>
            </a:r>
            <a:endParaRPr lang="en-US" sz="2300" dirty="0" smtClean="0"/>
          </a:p>
          <a:p>
            <a:r>
              <a:rPr lang="en-US" sz="2300" dirty="0" smtClean="0"/>
              <a:t>PowerPoint </a:t>
            </a:r>
            <a:r>
              <a:rPr lang="en-US" sz="2300" dirty="0"/>
              <a:t>also provides </a:t>
            </a:r>
            <a:r>
              <a:rPr lang="en-US" sz="2300" b="1" i="1" dirty="0"/>
              <a:t>gridlines</a:t>
            </a:r>
            <a:r>
              <a:rPr lang="en-US" sz="2300" dirty="0"/>
              <a:t>, a set of dotted horizontal and vertical lines that overlay the entire slide. </a:t>
            </a:r>
            <a:endParaRPr lang="en-US" sz="2300" dirty="0" smtClean="0"/>
          </a:p>
          <a:p>
            <a:r>
              <a:rPr lang="en-US" sz="2300" dirty="0" smtClean="0"/>
              <a:t>In </a:t>
            </a:r>
            <a:r>
              <a:rPr lang="en-US" sz="2300" dirty="0"/>
              <a:t>this exercise, you learn how to use the ruler, guides, and gridlines to position objects so that they align with other objects on a slide and appear consistently </a:t>
            </a:r>
            <a:r>
              <a:rPr lang="en-US" sz="2300" dirty="0" smtClean="0"/>
              <a:t>in </a:t>
            </a:r>
            <a:r>
              <a:rPr lang="en-US" sz="2300" dirty="0"/>
              <a:t>a presentation. </a:t>
            </a:r>
          </a:p>
        </p:txBody>
      </p:sp>
    </p:spTree>
    <p:extLst>
      <p:ext uri="{BB962C8B-B14F-4D97-AF65-F5344CB8AC3E}">
        <p14:creationId xmlns:p14="http://schemas.microsoft.com/office/powerpoint/2010/main" val="2450666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b="1" dirty="0"/>
              <a:t>Using the Ruler, Gridlines, and Guides</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r>
              <a:rPr lang="en-US" sz="2400" dirty="0"/>
              <a:t>As you move the pointer on a slide, short dotted lines show the ­pointer position on both the horizontal and vertical rulers. This allows you to be fairly precise when undertaking tasks such as resizing or cropping. You can move guides anywhere on the slide and copy them to create additional guides. To remove a guide, drag it off the slide. Turn on gridlines when you want to arrange a number of objects on the slide or draw shapes to specific sizes</a:t>
            </a:r>
            <a:r>
              <a:rPr lang="en-US" sz="2400" dirty="0" smtClean="0"/>
              <a:t>.</a:t>
            </a:r>
            <a:endParaRPr lang="en-US" sz="2400" dirty="0"/>
          </a:p>
        </p:txBody>
      </p:sp>
    </p:spTree>
    <p:extLst>
      <p:ext uri="{BB962C8B-B14F-4D97-AF65-F5344CB8AC3E}">
        <p14:creationId xmlns:p14="http://schemas.microsoft.com/office/powerpoint/2010/main" val="2450666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US" b="1" dirty="0" smtClean="0"/>
              <a:t>Step-by-Step: Use the </a:t>
            </a:r>
            <a:br>
              <a:rPr lang="en-US" b="1" dirty="0" smtClean="0"/>
            </a:br>
            <a:r>
              <a:rPr lang="en-US" b="1" dirty="0" smtClean="0"/>
              <a:t>Ruler, Gridlines, and Guides</a:t>
            </a:r>
            <a:endParaRPr lang="en-US" b="1" dirty="0"/>
          </a:p>
        </p:txBody>
      </p:sp>
      <p:sp>
        <p:nvSpPr>
          <p:cNvPr id="21506" name="Rectangle 3"/>
          <p:cNvSpPr>
            <a:spLocks noGrp="1" noChangeArrowheads="1"/>
          </p:cNvSpPr>
          <p:nvPr>
            <p:ph type="body" idx="1"/>
          </p:nvPr>
        </p:nvSpPr>
        <p:spPr>
          <a:xfrm>
            <a:off x="457200" y="1600200"/>
            <a:ext cx="8229600" cy="4876800"/>
          </a:xfrm>
        </p:spPr>
        <p:txBody>
          <a:bodyPr/>
          <a:lstStyle/>
          <a:p>
            <a:r>
              <a:rPr lang="en-US" sz="2400" b="1" dirty="0" smtClean="0"/>
              <a:t>USE</a:t>
            </a:r>
            <a:r>
              <a:rPr lang="en-US" sz="2400" dirty="0" smtClean="0"/>
              <a:t> </a:t>
            </a:r>
            <a:r>
              <a:rPr lang="en-US" sz="2400" dirty="0"/>
              <a:t>the </a:t>
            </a:r>
            <a:r>
              <a:rPr lang="en-US" sz="2400" b="1" i="1" dirty="0"/>
              <a:t>Exhibits Final</a:t>
            </a:r>
            <a:r>
              <a:rPr lang="en-US" sz="2400" dirty="0"/>
              <a:t> presentation that is still open from the previous exercise.</a:t>
            </a:r>
          </a:p>
          <a:p>
            <a:pPr marL="457200" indent="-457200">
              <a:buFont typeface="+mj-lt"/>
              <a:buAutoNum type="arabicPeriod"/>
            </a:pPr>
            <a:r>
              <a:rPr lang="en-US" sz="2400" dirty="0" smtClean="0"/>
              <a:t>Go </a:t>
            </a:r>
            <a:r>
              <a:rPr lang="en-US" sz="2400" dirty="0"/>
              <a:t>to slide 3. On the View tab, click </a:t>
            </a:r>
            <a:r>
              <a:rPr lang="en-US" sz="2400" b="1" dirty="0"/>
              <a:t>Ruler</a:t>
            </a:r>
            <a:r>
              <a:rPr lang="en-US" sz="2400" dirty="0"/>
              <a:t> in the Show/Hide group if this option is not already selected. The vertical and horizontal rulers appear in the Slide pane.</a:t>
            </a:r>
          </a:p>
          <a:p>
            <a:pPr marL="457200" indent="-457200">
              <a:buFont typeface="+mj-lt"/>
              <a:buAutoNum type="arabicPeriod"/>
            </a:pPr>
            <a:r>
              <a:rPr lang="en-US" sz="2400" dirty="0" smtClean="0"/>
              <a:t>Click </a:t>
            </a:r>
            <a:r>
              <a:rPr lang="en-US" sz="2400" dirty="0"/>
              <a:t>to mark the </a:t>
            </a:r>
            <a:r>
              <a:rPr lang="en-US" sz="2400" b="1" dirty="0"/>
              <a:t>Gridlines </a:t>
            </a:r>
            <a:r>
              <a:rPr lang="en-US" sz="2400" dirty="0"/>
              <a:t>check box. A grid of regularly spaced dots overlays the slide, as shown </a:t>
            </a:r>
            <a:r>
              <a:rPr lang="en-US" sz="2400" dirty="0" smtClean="0"/>
              <a:t>on the next slide.</a:t>
            </a:r>
            <a:endParaRPr lang="en-US" sz="2400" dirty="0"/>
          </a:p>
        </p:txBody>
      </p:sp>
    </p:spTree>
    <p:extLst>
      <p:ext uri="{BB962C8B-B14F-4D97-AF65-F5344CB8AC3E}">
        <p14:creationId xmlns:p14="http://schemas.microsoft.com/office/powerpoint/2010/main" val="2450666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a:xfrm>
            <a:off x="457200" y="498376"/>
            <a:ext cx="8229600" cy="914400"/>
          </a:xfrm>
        </p:spPr>
        <p:txBody>
          <a:bodyPr/>
          <a:lstStyle/>
          <a:p>
            <a:pPr>
              <a:defRPr/>
            </a:pPr>
            <a:r>
              <a:rPr lang="en-US" b="1" dirty="0"/>
              <a:t>Step-by-Step: Use the </a:t>
            </a:r>
            <a:br>
              <a:rPr lang="en-US" b="1" dirty="0"/>
            </a:br>
            <a:r>
              <a:rPr lang="en-US" b="1" dirty="0"/>
              <a:t>Ruler, Gridlines, and Guides</a:t>
            </a:r>
            <a:endParaRPr lang="en-US" dirty="0" smtClean="0">
              <a:ea typeface="+mj-ea"/>
              <a:cs typeface="+mj-cs"/>
            </a:endParaRPr>
          </a:p>
        </p:txBody>
      </p:sp>
      <p:pic>
        <p:nvPicPr>
          <p:cNvPr id="2" name="Picture 1" descr="08.05.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70208" y="1505306"/>
            <a:ext cx="7446208" cy="4945406"/>
          </a:xfrm>
          <a:prstGeom prst="rect">
            <a:avLst/>
          </a:prstGeom>
        </p:spPr>
      </p:pic>
    </p:spTree>
    <p:extLst>
      <p:ext uri="{BB962C8B-B14F-4D97-AF65-F5344CB8AC3E}">
        <p14:creationId xmlns:p14="http://schemas.microsoft.com/office/powerpoint/2010/main" val="2450666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b="1" dirty="0"/>
              <a:t>Step-by-Step: Use the </a:t>
            </a:r>
            <a:br>
              <a:rPr lang="en-US" b="1" dirty="0"/>
            </a:br>
            <a:r>
              <a:rPr lang="en-US" b="1" dirty="0"/>
              <a:t>Ruler, Gridlines, and Guides</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pPr marL="457200" indent="-457200">
              <a:buFont typeface="+mj-lt"/>
              <a:buAutoNum type="arabicPeriod" startAt="3"/>
            </a:pPr>
            <a:r>
              <a:rPr lang="en-US" sz="2400" dirty="0"/>
              <a:t>Right-click the current slide </a:t>
            </a:r>
            <a:r>
              <a:rPr lang="en-US" sz="2400" dirty="0" smtClean="0"/>
              <a:t/>
            </a:r>
            <a:br>
              <a:rPr lang="en-US" sz="2400" dirty="0" smtClean="0"/>
            </a:br>
            <a:r>
              <a:rPr lang="en-US" sz="2400" dirty="0" smtClean="0"/>
              <a:t>near </a:t>
            </a:r>
            <a:r>
              <a:rPr lang="en-US" sz="2400" dirty="0"/>
              <a:t>the bottom of the slide </a:t>
            </a:r>
            <a:r>
              <a:rPr lang="en-US" sz="2400" dirty="0" smtClean="0"/>
              <a:t/>
            </a:r>
            <a:br>
              <a:rPr lang="en-US" sz="2400" dirty="0" smtClean="0"/>
            </a:br>
            <a:r>
              <a:rPr lang="en-US" sz="2400" dirty="0" smtClean="0"/>
              <a:t>(</a:t>
            </a:r>
            <a:r>
              <a:rPr lang="en-US" sz="2400" dirty="0"/>
              <a:t>outside any placeholder), </a:t>
            </a:r>
            <a:r>
              <a:rPr lang="en-US" sz="2400" dirty="0" smtClean="0"/>
              <a:t/>
            </a:r>
            <a:br>
              <a:rPr lang="en-US" sz="2400" dirty="0" smtClean="0"/>
            </a:br>
            <a:r>
              <a:rPr lang="en-US" sz="2400" dirty="0" smtClean="0"/>
              <a:t>and </a:t>
            </a:r>
            <a:r>
              <a:rPr lang="en-US" sz="2400" dirty="0"/>
              <a:t>then click </a:t>
            </a:r>
            <a:r>
              <a:rPr lang="en-US" sz="2400" b="1" dirty="0"/>
              <a:t>Grid and </a:t>
            </a:r>
            <a:r>
              <a:rPr lang="en-US" sz="2400" b="1" dirty="0" smtClean="0"/>
              <a:t/>
            </a:r>
            <a:br>
              <a:rPr lang="en-US" sz="2400" b="1" dirty="0" smtClean="0"/>
            </a:br>
            <a:r>
              <a:rPr lang="en-US" sz="2400" b="1" dirty="0" smtClean="0"/>
              <a:t>Guides</a:t>
            </a:r>
            <a:r>
              <a:rPr lang="en-US" sz="2400" dirty="0"/>
              <a:t>. The </a:t>
            </a:r>
            <a:r>
              <a:rPr lang="en-US" sz="2400" b="1" dirty="0"/>
              <a:t>Grid and Guides</a:t>
            </a:r>
            <a:r>
              <a:rPr lang="en-US" sz="2400" dirty="0"/>
              <a:t> </a:t>
            </a:r>
            <a:r>
              <a:rPr lang="en-US" sz="2400" dirty="0" smtClean="0"/>
              <a:t/>
            </a:r>
            <a:br>
              <a:rPr lang="en-US" sz="2400" dirty="0" smtClean="0"/>
            </a:br>
            <a:r>
              <a:rPr lang="en-US" sz="2400" dirty="0" smtClean="0"/>
              <a:t>dialog </a:t>
            </a:r>
            <a:r>
              <a:rPr lang="en-US" sz="2400" dirty="0"/>
              <a:t>box opens, as shown </a:t>
            </a:r>
            <a:r>
              <a:rPr lang="en-US" sz="2400" dirty="0" smtClean="0"/>
              <a:t/>
            </a:r>
            <a:br>
              <a:rPr lang="en-US" sz="2400" dirty="0" smtClean="0"/>
            </a:br>
            <a:r>
              <a:rPr lang="en-US" sz="2400" dirty="0" smtClean="0"/>
              <a:t>at right.</a:t>
            </a:r>
          </a:p>
          <a:p>
            <a:pPr marL="457200" indent="-457200">
              <a:buFont typeface="+mj-lt"/>
              <a:buAutoNum type="arabicPeriod" startAt="3"/>
            </a:pPr>
            <a:r>
              <a:rPr lang="en-US" sz="2400" dirty="0" smtClean="0"/>
              <a:t>In </a:t>
            </a:r>
            <a:r>
              <a:rPr lang="en-US" sz="2400" dirty="0"/>
              <a:t>the Guide Settings area </a:t>
            </a:r>
            <a:r>
              <a:rPr lang="en-US" sz="2400" dirty="0" smtClean="0"/>
              <a:t/>
            </a:r>
            <a:br>
              <a:rPr lang="en-US" sz="2400" dirty="0" smtClean="0"/>
            </a:br>
            <a:r>
              <a:rPr lang="en-US" sz="2400" dirty="0" smtClean="0"/>
              <a:t>of </a:t>
            </a:r>
            <a:r>
              <a:rPr lang="en-US" sz="2400" dirty="0"/>
              <a:t>the dialog box, click to </a:t>
            </a:r>
            <a:r>
              <a:rPr lang="en-US" sz="2400" dirty="0" smtClean="0"/>
              <a:t/>
            </a:r>
            <a:br>
              <a:rPr lang="en-US" sz="2400" dirty="0" smtClean="0"/>
            </a:br>
            <a:r>
              <a:rPr lang="en-US" sz="2400" dirty="0" smtClean="0"/>
              <a:t>mark </a:t>
            </a:r>
            <a:r>
              <a:rPr lang="en-US" sz="2400" dirty="0"/>
              <a:t>the </a:t>
            </a:r>
            <a:r>
              <a:rPr lang="en-US" sz="2400" b="1" dirty="0"/>
              <a:t>Display drawing guides on screen</a:t>
            </a:r>
            <a:r>
              <a:rPr lang="en-US" sz="2400" dirty="0"/>
              <a:t> checkbox, then click </a:t>
            </a:r>
            <a:r>
              <a:rPr lang="en-US" sz="2400" b="1" dirty="0"/>
              <a:t>OK</a:t>
            </a:r>
            <a:r>
              <a:rPr lang="en-US" sz="2400" dirty="0"/>
              <a:t>. The default vertical and horizontal drawing guides display, intersecting at the center of the slide</a:t>
            </a:r>
            <a:r>
              <a:rPr lang="en-US" sz="2400" dirty="0" smtClean="0"/>
              <a:t>.</a:t>
            </a:r>
            <a:endParaRPr lang="en-US" sz="2400" dirty="0"/>
          </a:p>
        </p:txBody>
      </p:sp>
      <p:pic>
        <p:nvPicPr>
          <p:cNvPr id="2" name="Picture 1" descr="08.06.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60032" y="1567840"/>
            <a:ext cx="3593976" cy="3433531"/>
          </a:xfrm>
          <a:prstGeom prst="rect">
            <a:avLst/>
          </a:prstGeom>
        </p:spPr>
      </p:pic>
    </p:spTree>
    <p:extLst>
      <p:ext uri="{BB962C8B-B14F-4D97-AF65-F5344CB8AC3E}">
        <p14:creationId xmlns:p14="http://schemas.microsoft.com/office/powerpoint/2010/main" val="2450666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dirty="0" smtClean="0">
                <a:ea typeface="+mj-ea"/>
                <a:cs typeface="+mj-cs"/>
              </a:rPr>
              <a:t>Objectives</a:t>
            </a:r>
          </a:p>
        </p:txBody>
      </p:sp>
      <p:pic>
        <p:nvPicPr>
          <p:cNvPr id="2" name="Picture 1" descr="08.skillMatrix.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26520" y="1628800"/>
            <a:ext cx="7110040" cy="4607510"/>
          </a:xfrm>
          <a:prstGeom prst="rect">
            <a:avLst/>
          </a:prstGeom>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b="1" dirty="0"/>
              <a:t>Step-by-Step: Use the </a:t>
            </a:r>
            <a:br>
              <a:rPr lang="en-US" b="1" dirty="0"/>
            </a:br>
            <a:r>
              <a:rPr lang="en-US" b="1" dirty="0"/>
              <a:t>Ruler, Gridlines, and Guides</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pPr marL="457200" indent="-457200">
              <a:buFont typeface="+mj-lt"/>
              <a:buAutoNum type="arabicPeriod"/>
            </a:pPr>
            <a:r>
              <a:rPr lang="en-US" sz="2400" dirty="0" smtClean="0"/>
              <a:t>The </a:t>
            </a:r>
            <a:r>
              <a:rPr lang="en-US" sz="2400" dirty="0"/>
              <a:t>guides will be more useful for positioning pictures in this presentation, so you can turn off the gridlines: click the </a:t>
            </a:r>
            <a:r>
              <a:rPr lang="en-US" sz="2400" b="1" dirty="0"/>
              <a:t>View</a:t>
            </a:r>
            <a:r>
              <a:rPr lang="en-US" sz="2400" dirty="0"/>
              <a:t> tab, and click </a:t>
            </a:r>
            <a:r>
              <a:rPr lang="en-US" sz="2400" b="1" dirty="0"/>
              <a:t>Gridlines</a:t>
            </a:r>
            <a:r>
              <a:rPr lang="en-US" sz="2400" dirty="0"/>
              <a:t> in the Show/Hide group to remove the checkmark and hide the gridlines.</a:t>
            </a:r>
          </a:p>
          <a:p>
            <a:pPr marL="457200" indent="-457200">
              <a:buFont typeface="+mj-lt"/>
              <a:buAutoNum type="arabicPeriod"/>
            </a:pPr>
            <a:r>
              <a:rPr lang="en-US" sz="2400" dirty="0" smtClean="0"/>
              <a:t>Click </a:t>
            </a:r>
            <a:r>
              <a:rPr lang="en-US" sz="2400" dirty="0"/>
              <a:t>the </a:t>
            </a:r>
            <a:r>
              <a:rPr lang="en-US" sz="2400" b="1" dirty="0"/>
              <a:t>text placeholder</a:t>
            </a:r>
            <a:r>
              <a:rPr lang="en-US" sz="2400" dirty="0"/>
              <a:t> on slide 3 to activate it. You will use the placeholder’s selection border to help you position guides.</a:t>
            </a:r>
          </a:p>
          <a:p>
            <a:pPr marL="457200" indent="-457200">
              <a:buFont typeface="+mj-lt"/>
              <a:buAutoNum type="arabicPeriod"/>
            </a:pPr>
            <a:r>
              <a:rPr lang="en-US" sz="2400" dirty="0" smtClean="0"/>
              <a:t>Click </a:t>
            </a:r>
            <a:r>
              <a:rPr lang="en-US" sz="2400" dirty="0"/>
              <a:t>the </a:t>
            </a:r>
            <a:r>
              <a:rPr lang="en-US" sz="2400" b="1" dirty="0"/>
              <a:t>vertical guide </a:t>
            </a:r>
            <a:r>
              <a:rPr lang="en-US" sz="2400" dirty="0"/>
              <a:t>above the slide title. You should see a ScreenTip that shows the current position of the guide—0.0, indicating the guide is at the 0 inch mark on the horizontal ruler</a:t>
            </a:r>
            <a:r>
              <a:rPr lang="en-US" sz="2400" dirty="0" smtClean="0"/>
              <a:t>.</a:t>
            </a:r>
            <a:endParaRPr lang="en-US" sz="2400" dirty="0"/>
          </a:p>
        </p:txBody>
      </p:sp>
    </p:spTree>
    <p:extLst>
      <p:ext uri="{BB962C8B-B14F-4D97-AF65-F5344CB8AC3E}">
        <p14:creationId xmlns:p14="http://schemas.microsoft.com/office/powerpoint/2010/main" val="2450666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b="1" dirty="0"/>
              <a:t>Step-by-Step: Use the </a:t>
            </a:r>
            <a:br>
              <a:rPr lang="en-US" b="1" dirty="0"/>
            </a:br>
            <a:r>
              <a:rPr lang="en-US" b="1" dirty="0"/>
              <a:t>Ruler, Gridlines, and Guides</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pPr marL="457200" indent="-457200">
              <a:buFont typeface="+mj-lt"/>
              <a:buAutoNum type="arabicPeriod" startAt="8"/>
            </a:pPr>
            <a:r>
              <a:rPr lang="en-US" sz="2000" dirty="0" smtClean="0"/>
              <a:t>Click </a:t>
            </a:r>
            <a:r>
              <a:rPr lang="en-US" sz="2000" dirty="0"/>
              <a:t>and drag the guide to the left until it aligns on the left border of the text placeholder. The ScreenTip should read 4.50 with a left-pointing arrow. Release the </a:t>
            </a:r>
            <a:r>
              <a:rPr lang="en-US" sz="2000" dirty="0" smtClean="0"/>
              <a:t/>
            </a:r>
            <a:br>
              <a:rPr lang="en-US" sz="2000" dirty="0" smtClean="0"/>
            </a:br>
            <a:r>
              <a:rPr lang="en-US" sz="2000" dirty="0" smtClean="0"/>
              <a:t>mouse to </a:t>
            </a:r>
            <a:r>
              <a:rPr lang="en-US" sz="2000" dirty="0"/>
              <a:t>drop the </a:t>
            </a:r>
            <a:r>
              <a:rPr lang="en-US" sz="2000" dirty="0" smtClean="0"/>
              <a:t>guide.</a:t>
            </a:r>
            <a:endParaRPr lang="en-US" sz="2000" dirty="0"/>
          </a:p>
          <a:p>
            <a:pPr marL="457200" indent="-457200">
              <a:buFont typeface="+mj-lt"/>
              <a:buAutoNum type="arabicPeriod" startAt="8"/>
            </a:pPr>
            <a:r>
              <a:rPr lang="en-US" sz="2000" dirty="0" smtClean="0"/>
              <a:t>Click </a:t>
            </a:r>
            <a:r>
              <a:rPr lang="en-US" sz="2000" b="1" dirty="0"/>
              <a:t>the horizontal guide</a:t>
            </a:r>
            <a:r>
              <a:rPr lang="en-US" sz="2000" dirty="0"/>
              <a:t> to the </a:t>
            </a:r>
            <a:r>
              <a:rPr lang="en-US" sz="2000" dirty="0" smtClean="0"/>
              <a:t/>
            </a:r>
            <a:br>
              <a:rPr lang="en-US" sz="2000" dirty="0" smtClean="0"/>
            </a:br>
            <a:r>
              <a:rPr lang="en-US" sz="2000" dirty="0" smtClean="0"/>
              <a:t>right </a:t>
            </a:r>
            <a:r>
              <a:rPr lang="en-US" sz="2000" dirty="0"/>
              <a:t>of the planet picture and </a:t>
            </a:r>
            <a:r>
              <a:rPr lang="en-US" sz="2000" dirty="0" smtClean="0"/>
              <a:t/>
            </a:r>
            <a:br>
              <a:rPr lang="en-US" sz="2000" dirty="0" smtClean="0"/>
            </a:br>
            <a:r>
              <a:rPr lang="en-US" sz="2000" dirty="0" smtClean="0"/>
              <a:t>drag </a:t>
            </a:r>
            <a:r>
              <a:rPr lang="en-US" sz="2000" dirty="0"/>
              <a:t>upward until the ScreenTip </a:t>
            </a:r>
            <a:r>
              <a:rPr lang="en-US" sz="2000" dirty="0" smtClean="0"/>
              <a:t/>
            </a:r>
            <a:br>
              <a:rPr lang="en-US" sz="2000" dirty="0" smtClean="0"/>
            </a:br>
            <a:r>
              <a:rPr lang="en-US" sz="2000" dirty="0" smtClean="0"/>
              <a:t>reads </a:t>
            </a:r>
            <a:r>
              <a:rPr lang="en-US" sz="2000" dirty="0"/>
              <a:t>1.67 with an upward</a:t>
            </a:r>
            <a:r>
              <a:rPr lang="en-US" sz="2000" dirty="0" smtClean="0"/>
              <a:t>-</a:t>
            </a:r>
            <a:br>
              <a:rPr lang="en-US" sz="2000" dirty="0" smtClean="0"/>
            </a:br>
            <a:r>
              <a:rPr lang="en-US" sz="2000" dirty="0" smtClean="0"/>
              <a:t>pointing </a:t>
            </a:r>
            <a:r>
              <a:rPr lang="en-US" sz="2000" dirty="0"/>
              <a:t>arrow. Drop the guide. </a:t>
            </a:r>
            <a:r>
              <a:rPr lang="en-US" sz="2000" dirty="0" smtClean="0"/>
              <a:t/>
            </a:r>
            <a:br>
              <a:rPr lang="en-US" sz="2000" dirty="0" smtClean="0"/>
            </a:br>
            <a:r>
              <a:rPr lang="en-US" sz="2000" dirty="0" smtClean="0"/>
              <a:t>It </a:t>
            </a:r>
            <a:r>
              <a:rPr lang="en-US" sz="2000" dirty="0"/>
              <a:t>should align with the capital </a:t>
            </a:r>
            <a:r>
              <a:rPr lang="en-US" sz="2000" dirty="0" smtClean="0"/>
              <a:t/>
            </a:r>
            <a:br>
              <a:rPr lang="en-US" sz="2000" dirty="0" smtClean="0"/>
            </a:br>
            <a:r>
              <a:rPr lang="en-US" sz="2000" dirty="0" smtClean="0"/>
              <a:t>letters </a:t>
            </a:r>
            <a:r>
              <a:rPr lang="en-US" sz="2000" dirty="0"/>
              <a:t>in the text placeholder.</a:t>
            </a:r>
          </a:p>
          <a:p>
            <a:pPr marL="457200" indent="-457200">
              <a:buFont typeface="+mj-lt"/>
              <a:buAutoNum type="arabicPeriod" startAt="8"/>
            </a:pPr>
            <a:r>
              <a:rPr lang="en-US" sz="2000" dirty="0" smtClean="0"/>
              <a:t>Click </a:t>
            </a:r>
            <a:r>
              <a:rPr lang="en-US" sz="2000" b="1" dirty="0"/>
              <a:t>the vertical guide</a:t>
            </a:r>
            <a:r>
              <a:rPr lang="en-US" sz="2000" dirty="0"/>
              <a:t> you positioned near the left </a:t>
            </a:r>
            <a:r>
              <a:rPr lang="en-US" sz="2000" dirty="0" smtClean="0"/>
              <a:t>edge, </a:t>
            </a:r>
            <a:r>
              <a:rPr lang="en-US" sz="2000" dirty="0"/>
              <a:t>hold down </a:t>
            </a:r>
            <a:r>
              <a:rPr lang="en-US" sz="2000" b="1" dirty="0"/>
              <a:t>Ctrl</a:t>
            </a:r>
            <a:r>
              <a:rPr lang="en-US" sz="2000" dirty="0"/>
              <a:t>, and drag a copy of the guide to the right until the ScreenTip reads 4.50 with a right-pointing arrow. Drop the guide by </a:t>
            </a:r>
            <a:r>
              <a:rPr lang="en-US" sz="2000" dirty="0" smtClean="0"/>
              <a:t>releasing </a:t>
            </a:r>
            <a:r>
              <a:rPr lang="en-US" sz="2000" dirty="0"/>
              <a:t>the </a:t>
            </a:r>
            <a:r>
              <a:rPr lang="en-US" sz="2000" dirty="0" smtClean="0"/>
              <a:t>mouse </a:t>
            </a:r>
            <a:r>
              <a:rPr lang="en-US" sz="2000" dirty="0"/>
              <a:t>and then </a:t>
            </a:r>
            <a:r>
              <a:rPr lang="en-US" sz="2000" dirty="0" smtClean="0"/>
              <a:t>the </a:t>
            </a:r>
            <a:r>
              <a:rPr lang="en-US" sz="2000" dirty="0"/>
              <a:t>Ctrl key. Your slide should look like </a:t>
            </a:r>
            <a:r>
              <a:rPr lang="en-US" sz="2000" dirty="0" smtClean="0"/>
              <a:t>one above.</a:t>
            </a:r>
            <a:endParaRPr lang="en-US" sz="2000" dirty="0"/>
          </a:p>
        </p:txBody>
      </p:sp>
      <p:pic>
        <p:nvPicPr>
          <p:cNvPr id="4" name="Picture 3" descr="08.07.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572000" y="2393960"/>
            <a:ext cx="3960416" cy="2589661"/>
          </a:xfrm>
          <a:prstGeom prst="rect">
            <a:avLst/>
          </a:prstGeom>
        </p:spPr>
      </p:pic>
    </p:spTree>
    <p:extLst>
      <p:ext uri="{BB962C8B-B14F-4D97-AF65-F5344CB8AC3E}">
        <p14:creationId xmlns:p14="http://schemas.microsoft.com/office/powerpoint/2010/main" val="2450666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b="1" dirty="0"/>
              <a:t>Step-by-Step: Use the </a:t>
            </a:r>
            <a:br>
              <a:rPr lang="en-US" b="1" dirty="0"/>
            </a:br>
            <a:r>
              <a:rPr lang="en-US" b="1" dirty="0"/>
              <a:t>Ruler, Gridlines, and Guides</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pPr marL="457200" indent="-457200">
              <a:buFont typeface="+mj-lt"/>
              <a:buAutoNum type="arabicPeriod" startAt="11"/>
            </a:pPr>
            <a:r>
              <a:rPr lang="en-US" sz="2400" b="1" dirty="0" smtClean="0"/>
              <a:t> </a:t>
            </a:r>
            <a:r>
              <a:rPr lang="en-US" sz="2200" dirty="0" smtClean="0"/>
              <a:t>Go </a:t>
            </a:r>
            <a:r>
              <a:rPr lang="en-US" sz="2200" dirty="0"/>
              <a:t>to slide 4, click </a:t>
            </a:r>
            <a:r>
              <a:rPr lang="en-US" sz="2200" b="1" dirty="0"/>
              <a:t>the gear picture</a:t>
            </a:r>
            <a:r>
              <a:rPr lang="en-US" sz="2200" dirty="0"/>
              <a:t>, and drag it until the upper-left corner of the picture snaps to the intersection of the vertical and horizontal </a:t>
            </a:r>
            <a:r>
              <a:rPr lang="en-US" sz="2200" dirty="0" smtClean="0"/>
              <a:t/>
            </a:r>
            <a:br>
              <a:rPr lang="en-US" sz="2200" dirty="0" smtClean="0"/>
            </a:br>
            <a:r>
              <a:rPr lang="en-US" sz="2200" dirty="0" smtClean="0"/>
              <a:t>guides</a:t>
            </a:r>
            <a:r>
              <a:rPr lang="en-US" sz="2200" dirty="0"/>
              <a:t>. Your slide </a:t>
            </a:r>
            <a:r>
              <a:rPr lang="en-US" sz="2200" dirty="0" smtClean="0"/>
              <a:t/>
            </a:r>
            <a:br>
              <a:rPr lang="en-US" sz="2200" dirty="0" smtClean="0"/>
            </a:br>
            <a:r>
              <a:rPr lang="en-US" sz="2200" dirty="0" smtClean="0"/>
              <a:t>should </a:t>
            </a:r>
            <a:r>
              <a:rPr lang="en-US" sz="2200" dirty="0"/>
              <a:t>look like </a:t>
            </a:r>
            <a:r>
              <a:rPr lang="en-US" sz="2200" dirty="0" smtClean="0"/>
              <a:t/>
            </a:r>
            <a:br>
              <a:rPr lang="en-US" sz="2200" dirty="0" smtClean="0"/>
            </a:br>
            <a:r>
              <a:rPr lang="en-US" sz="2200" dirty="0" smtClean="0"/>
              <a:t>figure at right.</a:t>
            </a:r>
            <a:endParaRPr lang="en-US" sz="2200" dirty="0"/>
          </a:p>
          <a:p>
            <a:pPr marL="457200" indent="-457200">
              <a:buFont typeface="+mj-lt"/>
              <a:buAutoNum type="arabicPeriod" startAt="11"/>
            </a:pPr>
            <a:r>
              <a:rPr lang="en-US" sz="2200" b="1" dirty="0" smtClean="0"/>
              <a:t> </a:t>
            </a:r>
            <a:r>
              <a:rPr lang="en-US" sz="2200" dirty="0" smtClean="0"/>
              <a:t>Go </a:t>
            </a:r>
            <a:r>
              <a:rPr lang="en-US" sz="2200" dirty="0"/>
              <a:t>to slide 5 and </a:t>
            </a:r>
            <a:r>
              <a:rPr lang="en-US" sz="2200" dirty="0" smtClean="0"/>
              <a:t/>
            </a:r>
            <a:br>
              <a:rPr lang="en-US" sz="2200" dirty="0" smtClean="0"/>
            </a:br>
            <a:r>
              <a:rPr lang="en-US" sz="2200" dirty="0" smtClean="0"/>
              <a:t>drag </a:t>
            </a:r>
            <a:r>
              <a:rPr lang="en-US" sz="2200" dirty="0"/>
              <a:t>the picture </a:t>
            </a:r>
            <a:r>
              <a:rPr lang="en-US" sz="2200" dirty="0" smtClean="0"/>
              <a:t/>
            </a:r>
            <a:br>
              <a:rPr lang="en-US" sz="2200" dirty="0" smtClean="0"/>
            </a:br>
            <a:r>
              <a:rPr lang="en-US" sz="2200" dirty="0" smtClean="0"/>
              <a:t>down </a:t>
            </a:r>
            <a:r>
              <a:rPr lang="en-US" sz="2200" dirty="0"/>
              <a:t>and to the </a:t>
            </a:r>
            <a:r>
              <a:rPr lang="en-US" sz="2200" dirty="0" smtClean="0"/>
              <a:t/>
            </a:r>
            <a:br>
              <a:rPr lang="en-US" sz="2200" dirty="0" smtClean="0"/>
            </a:br>
            <a:r>
              <a:rPr lang="en-US" sz="2200" dirty="0" smtClean="0"/>
              <a:t>left </a:t>
            </a:r>
            <a:r>
              <a:rPr lang="en-US" sz="2200" dirty="0"/>
              <a:t>so its upper</a:t>
            </a:r>
            <a:r>
              <a:rPr lang="en-US" sz="2200" dirty="0" smtClean="0"/>
              <a:t>-</a:t>
            </a:r>
            <a:br>
              <a:rPr lang="en-US" sz="2200" dirty="0" smtClean="0"/>
            </a:br>
            <a:r>
              <a:rPr lang="en-US" sz="2200" dirty="0" smtClean="0"/>
              <a:t>right </a:t>
            </a:r>
            <a:r>
              <a:rPr lang="en-US" sz="2200" dirty="0"/>
              <a:t>corner snaps </a:t>
            </a:r>
            <a:r>
              <a:rPr lang="en-US" sz="2200" dirty="0" smtClean="0"/>
              <a:t/>
            </a:r>
            <a:br>
              <a:rPr lang="en-US" sz="2200" dirty="0" smtClean="0"/>
            </a:br>
            <a:r>
              <a:rPr lang="en-US" sz="2200" dirty="0" smtClean="0"/>
              <a:t>to </a:t>
            </a:r>
            <a:r>
              <a:rPr lang="en-US" sz="2200" dirty="0"/>
              <a:t>the intersection </a:t>
            </a:r>
            <a:r>
              <a:rPr lang="en-US" sz="2200" dirty="0" smtClean="0"/>
              <a:t/>
            </a:r>
            <a:br>
              <a:rPr lang="en-US" sz="2200" dirty="0" smtClean="0"/>
            </a:br>
            <a:r>
              <a:rPr lang="en-US" sz="2200" dirty="0" smtClean="0"/>
              <a:t>of </a:t>
            </a:r>
            <a:r>
              <a:rPr lang="en-US" sz="2200" dirty="0"/>
              <a:t>the guides</a:t>
            </a:r>
            <a:r>
              <a:rPr lang="en-US" sz="2200" dirty="0" smtClean="0"/>
              <a:t>.</a:t>
            </a:r>
            <a:endParaRPr lang="en-US" sz="2200" dirty="0"/>
          </a:p>
        </p:txBody>
      </p:sp>
      <p:pic>
        <p:nvPicPr>
          <p:cNvPr id="3" name="Picture 2" descr="08.08.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203848" y="2437264"/>
            <a:ext cx="5374640" cy="3524173"/>
          </a:xfrm>
          <a:prstGeom prst="rect">
            <a:avLst/>
          </a:prstGeom>
        </p:spPr>
      </p:pic>
    </p:spTree>
    <p:extLst>
      <p:ext uri="{BB962C8B-B14F-4D97-AF65-F5344CB8AC3E}">
        <p14:creationId xmlns:p14="http://schemas.microsoft.com/office/powerpoint/2010/main" val="2450666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b="1" dirty="0"/>
              <a:t>Step-by-Step: Use the </a:t>
            </a:r>
            <a:br>
              <a:rPr lang="en-US" b="1" dirty="0"/>
            </a:br>
            <a:r>
              <a:rPr lang="en-US" b="1" dirty="0"/>
              <a:t>Ruler, Gridlines, and Guides</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pPr marL="457200" indent="-457200">
              <a:spcBef>
                <a:spcPts val="300"/>
              </a:spcBef>
              <a:buFont typeface="+mj-lt"/>
              <a:buAutoNum type="arabicPeriod" startAt="13"/>
            </a:pPr>
            <a:r>
              <a:rPr lang="en-US" sz="2400" b="1" dirty="0" smtClean="0"/>
              <a:t> </a:t>
            </a:r>
            <a:r>
              <a:rPr lang="en-US" sz="2300" dirty="0" smtClean="0"/>
              <a:t>Go </a:t>
            </a:r>
            <a:r>
              <a:rPr lang="en-US" sz="2300" dirty="0"/>
              <a:t>to slide 6 and drag the picture up and to the left to snap to the intersection of the two guides.</a:t>
            </a:r>
          </a:p>
          <a:p>
            <a:pPr marL="457200" indent="-457200">
              <a:spcBef>
                <a:spcPts val="300"/>
              </a:spcBef>
              <a:buFont typeface="+mj-lt"/>
              <a:buAutoNum type="arabicPeriod" startAt="13"/>
            </a:pPr>
            <a:r>
              <a:rPr lang="en-US" sz="2300" b="1" dirty="0" smtClean="0"/>
              <a:t> </a:t>
            </a:r>
            <a:r>
              <a:rPr lang="en-US" sz="2300" dirty="0" smtClean="0"/>
              <a:t> On </a:t>
            </a:r>
            <a:r>
              <a:rPr lang="en-US" sz="2300" dirty="0"/>
              <a:t>the View tab, clear the </a:t>
            </a:r>
            <a:r>
              <a:rPr lang="en-US" sz="2300" b="1" dirty="0"/>
              <a:t>Guides</a:t>
            </a:r>
            <a:r>
              <a:rPr lang="en-US" sz="2300" dirty="0"/>
              <a:t> check box to turn off the guides.</a:t>
            </a:r>
          </a:p>
          <a:p>
            <a:pPr marL="457200" indent="-457200">
              <a:spcBef>
                <a:spcPts val="300"/>
              </a:spcBef>
              <a:buFont typeface="+mj-lt"/>
              <a:buAutoNum type="arabicPeriod" startAt="13"/>
            </a:pPr>
            <a:r>
              <a:rPr lang="en-US" sz="2300" b="1" dirty="0" smtClean="0"/>
              <a:t> SAVE</a:t>
            </a:r>
            <a:r>
              <a:rPr lang="en-US" sz="2300" dirty="0" smtClean="0"/>
              <a:t> </a:t>
            </a:r>
            <a:r>
              <a:rPr lang="en-US" sz="2300" dirty="0"/>
              <a:t>the presentation.</a:t>
            </a:r>
          </a:p>
          <a:p>
            <a:pPr>
              <a:spcBef>
                <a:spcPts val="300"/>
              </a:spcBef>
            </a:pPr>
            <a:r>
              <a:rPr lang="en-US" sz="2300" b="1" dirty="0"/>
              <a:t>LEAVE</a:t>
            </a:r>
            <a:r>
              <a:rPr lang="en-US" sz="2300" dirty="0"/>
              <a:t> the presentation open to use in the next exercise.</a:t>
            </a:r>
          </a:p>
          <a:p>
            <a:pPr>
              <a:spcBef>
                <a:spcPts val="300"/>
              </a:spcBef>
            </a:pPr>
            <a:r>
              <a:rPr lang="en-US" sz="2300" dirty="0"/>
              <a:t>By default, objects “snap”—automatically align—to the gridlines even if the gridlines are not currently displayed. This feature can be helpful when you are positioning objects, but </a:t>
            </a:r>
            <a:r>
              <a:rPr lang="en-US" sz="2300" dirty="0" smtClean="0"/>
              <a:t>it may hinder </a:t>
            </a:r>
            <a:r>
              <a:rPr lang="en-US" sz="2300" dirty="0"/>
              <a:t>precise positioning. You can temporarily override the “snapping” by holding down Alt as you drag an object. Or, you can display the Grid and Guides dialog box and deselect the </a:t>
            </a:r>
            <a:r>
              <a:rPr lang="en-US" sz="2300" i="1" dirty="0"/>
              <a:t>Snap objects to grid</a:t>
            </a:r>
            <a:r>
              <a:rPr lang="en-US" sz="2300" dirty="0"/>
              <a:t> check box.</a:t>
            </a:r>
          </a:p>
          <a:p>
            <a:endParaRPr lang="en-US" sz="2400" dirty="0"/>
          </a:p>
          <a:p>
            <a:endParaRPr lang="en-US" sz="2400" dirty="0"/>
          </a:p>
        </p:txBody>
      </p:sp>
    </p:spTree>
    <p:extLst>
      <p:ext uri="{BB962C8B-B14F-4D97-AF65-F5344CB8AC3E}">
        <p14:creationId xmlns:p14="http://schemas.microsoft.com/office/powerpoint/2010/main" val="2450666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US" b="1" dirty="0"/>
              <a:t>Rotating or Flipping an Object</a:t>
            </a:r>
          </a:p>
        </p:txBody>
      </p:sp>
      <p:sp>
        <p:nvSpPr>
          <p:cNvPr id="21506" name="Rectangle 3"/>
          <p:cNvSpPr>
            <a:spLocks noGrp="1" noChangeArrowheads="1"/>
          </p:cNvSpPr>
          <p:nvPr>
            <p:ph type="body" idx="1"/>
          </p:nvPr>
        </p:nvSpPr>
        <p:spPr>
          <a:xfrm>
            <a:off x="457200" y="1600200"/>
            <a:ext cx="8229600" cy="4876800"/>
          </a:xfrm>
        </p:spPr>
        <p:txBody>
          <a:bodyPr/>
          <a:lstStyle/>
          <a:p>
            <a:r>
              <a:rPr lang="en-US" sz="2400" dirty="0" smtClean="0"/>
              <a:t>You </a:t>
            </a:r>
            <a:r>
              <a:rPr lang="en-US" sz="2400" dirty="0"/>
              <a:t>can rotate or flip pictures to change their orientation on a slide. </a:t>
            </a:r>
            <a:endParaRPr lang="en-US" sz="2400" dirty="0" smtClean="0"/>
          </a:p>
          <a:p>
            <a:r>
              <a:rPr lang="en-US" sz="2400" dirty="0" smtClean="0"/>
              <a:t>Rotating </a:t>
            </a:r>
            <a:r>
              <a:rPr lang="en-US" sz="2400" dirty="0"/>
              <a:t>spins the picture around its center; flipping creates a mirror image of it. </a:t>
            </a:r>
            <a:endParaRPr lang="en-US" sz="2400" dirty="0" smtClean="0"/>
          </a:p>
          <a:p>
            <a:r>
              <a:rPr lang="en-US" sz="2400" dirty="0" smtClean="0"/>
              <a:t>Rotating </a:t>
            </a:r>
            <a:r>
              <a:rPr lang="en-US" sz="2400" dirty="0"/>
              <a:t>and flipping can provide additional visual interest for a graphic or fit it more attractively on a </a:t>
            </a:r>
            <a:r>
              <a:rPr lang="en-US" sz="2400" dirty="0" smtClean="0"/>
              <a:t>slide.</a:t>
            </a:r>
            <a:endParaRPr lang="en-US" sz="2400" dirty="0"/>
          </a:p>
        </p:txBody>
      </p:sp>
    </p:spTree>
    <p:extLst>
      <p:ext uri="{BB962C8B-B14F-4D97-AF65-F5344CB8AC3E}">
        <p14:creationId xmlns:p14="http://schemas.microsoft.com/office/powerpoint/2010/main" val="2450666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US" b="1" dirty="0"/>
              <a:t>Step-by-Step: Rotate an Object</a:t>
            </a:r>
          </a:p>
        </p:txBody>
      </p:sp>
      <p:sp>
        <p:nvSpPr>
          <p:cNvPr id="21506" name="Rectangle 3"/>
          <p:cNvSpPr>
            <a:spLocks noGrp="1" noChangeArrowheads="1"/>
          </p:cNvSpPr>
          <p:nvPr>
            <p:ph type="body" idx="1"/>
          </p:nvPr>
        </p:nvSpPr>
        <p:spPr>
          <a:xfrm>
            <a:off x="457200" y="1600200"/>
            <a:ext cx="8229600" cy="4876800"/>
          </a:xfrm>
        </p:spPr>
        <p:txBody>
          <a:bodyPr/>
          <a:lstStyle/>
          <a:p>
            <a:r>
              <a:rPr lang="en-US" sz="2200" b="1" dirty="0" smtClean="0"/>
              <a:t>USE</a:t>
            </a:r>
            <a:r>
              <a:rPr lang="en-US" sz="2200" dirty="0" smtClean="0"/>
              <a:t> </a:t>
            </a:r>
            <a:r>
              <a:rPr lang="en-US" sz="2200" dirty="0"/>
              <a:t>the </a:t>
            </a:r>
            <a:r>
              <a:rPr lang="en-US" sz="2200" b="1" i="1" dirty="0"/>
              <a:t>Exhibits Final</a:t>
            </a:r>
            <a:r>
              <a:rPr lang="en-US" sz="2200" dirty="0"/>
              <a:t> presentation that is still open from the previous exercise.</a:t>
            </a:r>
          </a:p>
          <a:p>
            <a:pPr marL="457200" indent="-457200">
              <a:buFont typeface="+mj-lt"/>
              <a:buAutoNum type="arabicPeriod"/>
            </a:pPr>
            <a:r>
              <a:rPr lang="en-US" sz="2200" dirty="0" smtClean="0"/>
              <a:t>Go </a:t>
            </a:r>
            <a:r>
              <a:rPr lang="en-US" sz="2200" dirty="0"/>
              <a:t>to slide 3, and </a:t>
            </a:r>
            <a:r>
              <a:rPr lang="en-US" sz="2200" dirty="0" smtClean="0"/>
              <a:t/>
            </a:r>
            <a:br>
              <a:rPr lang="en-US" sz="2200" dirty="0" smtClean="0"/>
            </a:br>
            <a:r>
              <a:rPr lang="en-US" sz="2200" dirty="0" smtClean="0"/>
              <a:t>click </a:t>
            </a:r>
            <a:r>
              <a:rPr lang="en-US" sz="2200" dirty="0"/>
              <a:t>the </a:t>
            </a:r>
            <a:r>
              <a:rPr lang="en-US" sz="2200" b="1" dirty="0"/>
              <a:t>picture</a:t>
            </a:r>
            <a:r>
              <a:rPr lang="en-US" sz="2200" dirty="0"/>
              <a:t> to </a:t>
            </a:r>
            <a:r>
              <a:rPr lang="en-US" sz="2200" dirty="0" smtClean="0"/>
              <a:t/>
            </a:r>
            <a:br>
              <a:rPr lang="en-US" sz="2200" dirty="0" smtClean="0"/>
            </a:br>
            <a:r>
              <a:rPr lang="en-US" sz="2200" dirty="0" smtClean="0"/>
              <a:t>select </a:t>
            </a:r>
            <a:r>
              <a:rPr lang="en-US" sz="2200" dirty="0"/>
              <a:t>it.</a:t>
            </a:r>
          </a:p>
          <a:p>
            <a:pPr marL="457200" indent="-457200">
              <a:buFont typeface="+mj-lt"/>
              <a:buAutoNum type="arabicPeriod"/>
            </a:pPr>
            <a:r>
              <a:rPr lang="en-US" sz="2200" dirty="0" smtClean="0"/>
              <a:t>Click </a:t>
            </a:r>
            <a:r>
              <a:rPr lang="en-US" sz="2200" dirty="0"/>
              <a:t>the </a:t>
            </a:r>
            <a:r>
              <a:rPr lang="en-US" sz="2200" b="1" dirty="0"/>
              <a:t>Picture </a:t>
            </a:r>
            <a:r>
              <a:rPr lang="en-US" sz="2200" b="1" dirty="0" smtClean="0"/>
              <a:t/>
            </a:r>
            <a:br>
              <a:rPr lang="en-US" sz="2200" b="1" dirty="0" smtClean="0"/>
            </a:br>
            <a:r>
              <a:rPr lang="en-US" sz="2200" b="1" dirty="0" smtClean="0"/>
              <a:t>Tools </a:t>
            </a:r>
            <a:r>
              <a:rPr lang="en-US" sz="2200" b="1" dirty="0"/>
              <a:t>Format</a:t>
            </a:r>
            <a:r>
              <a:rPr lang="en-US" sz="2200" dirty="0"/>
              <a:t> tab, </a:t>
            </a:r>
            <a:r>
              <a:rPr lang="en-US" sz="2200" dirty="0" smtClean="0"/>
              <a:t/>
            </a:r>
            <a:br>
              <a:rPr lang="en-US" sz="2200" dirty="0" smtClean="0"/>
            </a:br>
            <a:r>
              <a:rPr lang="en-US" sz="2200" dirty="0" smtClean="0"/>
              <a:t>click </a:t>
            </a:r>
            <a:r>
              <a:rPr lang="en-US" sz="2200" b="1" dirty="0"/>
              <a:t>Rotate</a:t>
            </a:r>
            <a:r>
              <a:rPr lang="en-US" sz="2200" dirty="0"/>
              <a:t> in the </a:t>
            </a:r>
            <a:r>
              <a:rPr lang="en-US" sz="2200" dirty="0" smtClean="0"/>
              <a:t/>
            </a:r>
            <a:br>
              <a:rPr lang="en-US" sz="2200" dirty="0" smtClean="0"/>
            </a:br>
            <a:r>
              <a:rPr lang="en-US" sz="2200" dirty="0" smtClean="0"/>
              <a:t>Arrange </a:t>
            </a:r>
            <a:r>
              <a:rPr lang="en-US" sz="2200" dirty="0"/>
              <a:t>group, and </a:t>
            </a:r>
            <a:r>
              <a:rPr lang="en-US" sz="2200" dirty="0" smtClean="0"/>
              <a:t/>
            </a:r>
            <a:br>
              <a:rPr lang="en-US" sz="2200" dirty="0" smtClean="0"/>
            </a:br>
            <a:r>
              <a:rPr lang="en-US" sz="2200" dirty="0" smtClean="0"/>
              <a:t>then </a:t>
            </a:r>
            <a:r>
              <a:rPr lang="en-US" sz="2200" dirty="0"/>
              <a:t>click </a:t>
            </a:r>
            <a:r>
              <a:rPr lang="en-US" sz="2200" b="1" dirty="0"/>
              <a:t>Flip </a:t>
            </a:r>
            <a:r>
              <a:rPr lang="en-US" sz="2200" b="1" dirty="0" smtClean="0"/>
              <a:t/>
            </a:r>
            <a:br>
              <a:rPr lang="en-US" sz="2200" b="1" dirty="0" smtClean="0"/>
            </a:br>
            <a:r>
              <a:rPr lang="en-US" sz="2200" b="1" dirty="0" smtClean="0"/>
              <a:t>Horizontal</a:t>
            </a:r>
            <a:r>
              <a:rPr lang="en-US" sz="2200" dirty="0" smtClean="0"/>
              <a:t> </a:t>
            </a:r>
            <a:r>
              <a:rPr lang="en-US" sz="2200" dirty="0"/>
              <a:t>in the </a:t>
            </a:r>
            <a:r>
              <a:rPr lang="en-US" sz="2200" dirty="0" smtClean="0"/>
              <a:t/>
            </a:r>
            <a:br>
              <a:rPr lang="en-US" sz="2200" dirty="0" smtClean="0"/>
            </a:br>
            <a:r>
              <a:rPr lang="en-US" sz="2200" dirty="0" smtClean="0"/>
              <a:t>drop</a:t>
            </a:r>
            <a:r>
              <a:rPr lang="en-US" sz="2200" dirty="0"/>
              <a:t>-down menu that appears. The picture reverses its orientation so the planet is on the right and its moons are on the left, as shown in </a:t>
            </a:r>
            <a:r>
              <a:rPr lang="en-US" sz="2200" dirty="0" smtClean="0"/>
              <a:t>the figure above.</a:t>
            </a:r>
            <a:endParaRPr lang="en-US" sz="2200" dirty="0"/>
          </a:p>
        </p:txBody>
      </p:sp>
      <p:pic>
        <p:nvPicPr>
          <p:cNvPr id="2" name="Picture 1" descr="08.09.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635896" y="2132856"/>
            <a:ext cx="4469571" cy="3355320"/>
          </a:xfrm>
          <a:prstGeom prst="rect">
            <a:avLst/>
          </a:prstGeom>
        </p:spPr>
      </p:pic>
    </p:spTree>
    <p:extLst>
      <p:ext uri="{BB962C8B-B14F-4D97-AF65-F5344CB8AC3E}">
        <p14:creationId xmlns:p14="http://schemas.microsoft.com/office/powerpoint/2010/main" val="2450666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b="1" dirty="0"/>
              <a:t>Step-by-Step: Rotate an Object</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pPr marL="457200" indent="-457200">
              <a:buFont typeface="+mj-lt"/>
              <a:buAutoNum type="arabicPeriod" startAt="3"/>
            </a:pPr>
            <a:r>
              <a:rPr lang="en-US" sz="2400" dirty="0" smtClean="0"/>
              <a:t>Drag </a:t>
            </a:r>
            <a:r>
              <a:rPr lang="en-US" sz="2400" dirty="0"/>
              <a:t>the picture up into </a:t>
            </a:r>
            <a:r>
              <a:rPr lang="en-US" sz="2400" dirty="0" smtClean="0"/>
              <a:t/>
            </a:r>
            <a:br>
              <a:rPr lang="en-US" sz="2400" dirty="0" smtClean="0"/>
            </a:br>
            <a:r>
              <a:rPr lang="en-US" sz="2400" dirty="0" smtClean="0"/>
              <a:t>the </a:t>
            </a:r>
            <a:r>
              <a:rPr lang="en-US" sz="2400" dirty="0"/>
              <a:t>upper-right corner of </a:t>
            </a:r>
            <a:r>
              <a:rPr lang="en-US" sz="2400" dirty="0" smtClean="0"/>
              <a:t/>
            </a:r>
            <a:br>
              <a:rPr lang="en-US" sz="2400" dirty="0" smtClean="0"/>
            </a:br>
            <a:r>
              <a:rPr lang="en-US" sz="2400" dirty="0" smtClean="0"/>
              <a:t>the </a:t>
            </a:r>
            <a:r>
              <a:rPr lang="en-US" sz="2400" dirty="0"/>
              <a:t>slide, so that the top </a:t>
            </a:r>
            <a:r>
              <a:rPr lang="en-US" sz="2400" dirty="0" smtClean="0"/>
              <a:t/>
            </a:r>
            <a:br>
              <a:rPr lang="en-US" sz="2400" dirty="0" smtClean="0"/>
            </a:br>
            <a:r>
              <a:rPr lang="en-US" sz="2400" dirty="0" smtClean="0"/>
              <a:t>and </a:t>
            </a:r>
            <a:r>
              <a:rPr lang="en-US" sz="2400" dirty="0"/>
              <a:t>right edges of the </a:t>
            </a:r>
            <a:r>
              <a:rPr lang="en-US" sz="2400" dirty="0" smtClean="0"/>
              <a:t/>
            </a:r>
            <a:br>
              <a:rPr lang="en-US" sz="2400" dirty="0" smtClean="0"/>
            </a:br>
            <a:r>
              <a:rPr lang="en-US" sz="2400" dirty="0" smtClean="0"/>
              <a:t>picture </a:t>
            </a:r>
            <a:r>
              <a:rPr lang="en-US" sz="2400" dirty="0"/>
              <a:t>align with the top </a:t>
            </a:r>
            <a:r>
              <a:rPr lang="en-US" sz="2400" dirty="0" smtClean="0"/>
              <a:t/>
            </a:r>
            <a:br>
              <a:rPr lang="en-US" sz="2400" dirty="0" smtClean="0"/>
            </a:br>
            <a:r>
              <a:rPr lang="en-US" sz="2400" dirty="0" smtClean="0"/>
              <a:t>and </a:t>
            </a:r>
            <a:r>
              <a:rPr lang="en-US" sz="2400" dirty="0"/>
              <a:t>right edges of the </a:t>
            </a:r>
            <a:r>
              <a:rPr lang="en-US" sz="2400" dirty="0" smtClean="0"/>
              <a:t/>
            </a:r>
            <a:br>
              <a:rPr lang="en-US" sz="2400" dirty="0" smtClean="0"/>
            </a:br>
            <a:r>
              <a:rPr lang="en-US" sz="2400" dirty="0" smtClean="0"/>
              <a:t>slide</a:t>
            </a:r>
            <a:r>
              <a:rPr lang="en-US" sz="2400" dirty="0"/>
              <a:t>, as </a:t>
            </a:r>
            <a:r>
              <a:rPr lang="en-US" sz="2400" dirty="0" smtClean="0"/>
              <a:t>shown at right.</a:t>
            </a:r>
            <a:endParaRPr lang="en-US" sz="2400" dirty="0"/>
          </a:p>
          <a:p>
            <a:pPr marL="457200" indent="-457200">
              <a:buFont typeface="+mj-lt"/>
              <a:buAutoNum type="arabicPeriod" startAt="3"/>
            </a:pPr>
            <a:r>
              <a:rPr lang="en-US" sz="2400" dirty="0" smtClean="0"/>
              <a:t>Go </a:t>
            </a:r>
            <a:r>
              <a:rPr lang="en-US" sz="2400" dirty="0"/>
              <a:t>to slide 5 and click </a:t>
            </a:r>
            <a:r>
              <a:rPr lang="en-US" sz="2400" dirty="0" smtClean="0"/>
              <a:t/>
            </a:r>
            <a:br>
              <a:rPr lang="en-US" sz="2400" dirty="0" smtClean="0"/>
            </a:br>
            <a:r>
              <a:rPr lang="en-US" sz="2400" b="1" dirty="0" smtClean="0"/>
              <a:t>the </a:t>
            </a:r>
            <a:r>
              <a:rPr lang="en-US" sz="2400" b="1" dirty="0"/>
              <a:t>picture</a:t>
            </a:r>
            <a:r>
              <a:rPr lang="en-US" sz="2400" dirty="0"/>
              <a:t> to select it.</a:t>
            </a:r>
          </a:p>
          <a:p>
            <a:pPr marL="457200" indent="-457200">
              <a:buFont typeface="+mj-lt"/>
              <a:buAutoNum type="arabicPeriod" startAt="3"/>
            </a:pPr>
            <a:r>
              <a:rPr lang="en-US" sz="2400" dirty="0" smtClean="0"/>
              <a:t>Click </a:t>
            </a:r>
            <a:r>
              <a:rPr lang="en-US" sz="2400" dirty="0"/>
              <a:t>the </a:t>
            </a:r>
            <a:r>
              <a:rPr lang="en-US" sz="2400" b="1" dirty="0"/>
              <a:t>Picture Tools Format</a:t>
            </a:r>
            <a:r>
              <a:rPr lang="en-US" sz="2400" dirty="0"/>
              <a:t> tab, click </a:t>
            </a:r>
            <a:r>
              <a:rPr lang="en-US" sz="2400" b="1" dirty="0"/>
              <a:t>Rotate</a:t>
            </a:r>
            <a:r>
              <a:rPr lang="en-US" sz="2400" dirty="0"/>
              <a:t>, and then click </a:t>
            </a:r>
            <a:r>
              <a:rPr lang="en-US" sz="2400" b="1" dirty="0"/>
              <a:t>Rotate Right 90°</a:t>
            </a:r>
            <a:r>
              <a:rPr lang="en-US" sz="2400" dirty="0"/>
              <a:t>. Then repeat that command to rotate the picture another 90 degrees</a:t>
            </a:r>
            <a:r>
              <a:rPr lang="en-US" sz="2400" dirty="0" smtClean="0"/>
              <a:t>.</a:t>
            </a:r>
            <a:endParaRPr lang="en-US" sz="2400" dirty="0"/>
          </a:p>
        </p:txBody>
      </p:sp>
      <p:pic>
        <p:nvPicPr>
          <p:cNvPr id="2" name="Picture 1" descr="08.10.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427984" y="1772816"/>
            <a:ext cx="4399280" cy="2902618"/>
          </a:xfrm>
          <a:prstGeom prst="rect">
            <a:avLst/>
          </a:prstGeom>
        </p:spPr>
      </p:pic>
    </p:spTree>
    <p:extLst>
      <p:ext uri="{BB962C8B-B14F-4D97-AF65-F5344CB8AC3E}">
        <p14:creationId xmlns:p14="http://schemas.microsoft.com/office/powerpoint/2010/main" val="2450666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b="1" dirty="0"/>
              <a:t>Step-by-Step: Rotate an Object</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pPr marL="457200" indent="-457200">
              <a:buFont typeface="+mj-lt"/>
              <a:buAutoNum type="arabicPeriod" startAt="6"/>
            </a:pPr>
            <a:r>
              <a:rPr lang="en-US" sz="2400" b="1" dirty="0" smtClean="0"/>
              <a:t>SAVE</a:t>
            </a:r>
            <a:r>
              <a:rPr lang="en-US" sz="2400" dirty="0" smtClean="0"/>
              <a:t> </a:t>
            </a:r>
            <a:r>
              <a:rPr lang="en-US" sz="2400" dirty="0"/>
              <a:t>the presentation.</a:t>
            </a:r>
          </a:p>
          <a:p>
            <a:r>
              <a:rPr lang="en-US" sz="2400" b="1" dirty="0"/>
              <a:t>LEAVE</a:t>
            </a:r>
            <a:r>
              <a:rPr lang="en-US" sz="2400" dirty="0"/>
              <a:t> the presentation open to use in the next exercise.</a:t>
            </a:r>
          </a:p>
          <a:p>
            <a:r>
              <a:rPr lang="en-US" sz="2400" dirty="0"/>
              <a:t>PowerPoint offers some set rotation options, such as rotating right or left 90 degrees. </a:t>
            </a:r>
          </a:p>
          <a:p>
            <a:r>
              <a:rPr lang="en-US" sz="2400" dirty="0" smtClean="0"/>
              <a:t>For </a:t>
            </a:r>
            <a:r>
              <a:rPr lang="en-US" sz="2400" dirty="0"/>
              <a:t>more control over the rotation, you can drag the green rotation handle above the selected object, or click More Rotation Options on the Rotate button’s menu to open the Size and Position dialog box, where you can type a specific rotation amount.</a:t>
            </a:r>
          </a:p>
        </p:txBody>
      </p:sp>
    </p:spTree>
    <p:extLst>
      <p:ext uri="{BB962C8B-B14F-4D97-AF65-F5344CB8AC3E}">
        <p14:creationId xmlns:p14="http://schemas.microsoft.com/office/powerpoint/2010/main" val="2450666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US" b="1" dirty="0"/>
              <a:t>Cropping Objects</a:t>
            </a:r>
          </a:p>
        </p:txBody>
      </p:sp>
      <p:sp>
        <p:nvSpPr>
          <p:cNvPr id="21506" name="Rectangle 3"/>
          <p:cNvSpPr>
            <a:spLocks noGrp="1" noChangeArrowheads="1"/>
          </p:cNvSpPr>
          <p:nvPr>
            <p:ph type="body" idx="1"/>
          </p:nvPr>
        </p:nvSpPr>
        <p:spPr>
          <a:xfrm>
            <a:off x="457200" y="1600200"/>
            <a:ext cx="8229600" cy="4876800"/>
          </a:xfrm>
        </p:spPr>
        <p:txBody>
          <a:bodyPr/>
          <a:lstStyle/>
          <a:p>
            <a:r>
              <a:rPr lang="en-US" sz="2400" dirty="0" smtClean="0"/>
              <a:t>You </a:t>
            </a:r>
            <a:r>
              <a:rPr lang="en-US" sz="2400" dirty="0"/>
              <a:t>have several options for adjusting the size of a picture or other graphic object. </a:t>
            </a:r>
            <a:endParaRPr lang="en-US" sz="2400" dirty="0" smtClean="0"/>
          </a:p>
          <a:p>
            <a:r>
              <a:rPr lang="en-US" sz="2400" dirty="0" smtClean="0"/>
              <a:t>You </a:t>
            </a:r>
            <a:r>
              <a:rPr lang="en-US" sz="2400" dirty="0"/>
              <a:t>can crop an object to remove part of the object, drag a side or corner, specify exact measurements for an object, or scale it to a percentage of its original size. </a:t>
            </a:r>
            <a:endParaRPr lang="en-US" sz="2400" dirty="0" smtClean="0"/>
          </a:p>
          <a:p>
            <a:r>
              <a:rPr lang="en-US" sz="2400" dirty="0" smtClean="0"/>
              <a:t>When </a:t>
            </a:r>
            <a:r>
              <a:rPr lang="en-US" sz="2400" dirty="0"/>
              <a:t>you </a:t>
            </a:r>
            <a:r>
              <a:rPr lang="en-US" sz="2400" b="1" i="1" dirty="0"/>
              <a:t>crop</a:t>
            </a:r>
            <a:r>
              <a:rPr lang="en-US" sz="2400" dirty="0"/>
              <a:t> a picture, you remove a portion of the graphic that you think is </a:t>
            </a:r>
            <a:r>
              <a:rPr lang="en-US" sz="2400" dirty="0" smtClean="0"/>
              <a:t>unnecessary</a:t>
            </a:r>
          </a:p>
          <a:p>
            <a:r>
              <a:rPr lang="en-US" sz="2400" dirty="0" smtClean="0"/>
              <a:t>The </a:t>
            </a:r>
            <a:r>
              <a:rPr lang="en-US" sz="2400" dirty="0"/>
              <a:t>portion of the picture you cropped is not deleted. You can restore the cropped material by using the crop pointer to drag outward to reveal the material that was previously hidden.</a:t>
            </a:r>
          </a:p>
          <a:p>
            <a:endParaRPr lang="en-US" sz="2400" dirty="0"/>
          </a:p>
        </p:txBody>
      </p:sp>
    </p:spTree>
    <p:extLst>
      <p:ext uri="{BB962C8B-B14F-4D97-AF65-F5344CB8AC3E}">
        <p14:creationId xmlns:p14="http://schemas.microsoft.com/office/powerpoint/2010/main" val="2450666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US" b="1" dirty="0"/>
              <a:t>Step-by-Step: Crop a Picture</a:t>
            </a:r>
          </a:p>
        </p:txBody>
      </p:sp>
      <p:sp>
        <p:nvSpPr>
          <p:cNvPr id="21506" name="Rectangle 3"/>
          <p:cNvSpPr>
            <a:spLocks noGrp="1" noChangeArrowheads="1"/>
          </p:cNvSpPr>
          <p:nvPr>
            <p:ph type="body" idx="1"/>
          </p:nvPr>
        </p:nvSpPr>
        <p:spPr>
          <a:xfrm>
            <a:off x="457200" y="1600200"/>
            <a:ext cx="8229600" cy="4876800"/>
          </a:xfrm>
        </p:spPr>
        <p:txBody>
          <a:bodyPr/>
          <a:lstStyle/>
          <a:p>
            <a:r>
              <a:rPr lang="en-US" sz="2400" b="1" dirty="0" smtClean="0"/>
              <a:t>USE</a:t>
            </a:r>
            <a:r>
              <a:rPr lang="en-US" sz="2400" dirty="0" smtClean="0"/>
              <a:t> </a:t>
            </a:r>
            <a:r>
              <a:rPr lang="en-US" sz="2400" dirty="0"/>
              <a:t>the </a:t>
            </a:r>
            <a:r>
              <a:rPr lang="en-US" sz="2400" b="1" i="1" dirty="0"/>
              <a:t>Exhibits Final</a:t>
            </a:r>
            <a:r>
              <a:rPr lang="en-US" sz="2400" dirty="0"/>
              <a:t> presentation that is still open from the previous exercise.</a:t>
            </a:r>
          </a:p>
          <a:p>
            <a:pPr marL="457200" indent="-457200">
              <a:buFont typeface="+mj-lt"/>
              <a:buAutoNum type="arabicPeriod"/>
            </a:pPr>
            <a:r>
              <a:rPr lang="en-US" sz="2400" dirty="0" smtClean="0"/>
              <a:t>Go </a:t>
            </a:r>
            <a:r>
              <a:rPr lang="en-US" sz="2400" dirty="0"/>
              <a:t>to slide 4 and click </a:t>
            </a:r>
            <a:r>
              <a:rPr lang="en-US" sz="2400" b="1" dirty="0"/>
              <a:t>the picture</a:t>
            </a:r>
            <a:r>
              <a:rPr lang="en-US" sz="2400" dirty="0"/>
              <a:t> to select it.</a:t>
            </a:r>
          </a:p>
          <a:p>
            <a:pPr marL="457200" indent="-457200">
              <a:buFont typeface="+mj-lt"/>
              <a:buAutoNum type="arabicPeriod"/>
            </a:pPr>
            <a:r>
              <a:rPr lang="en-US" sz="2400" dirty="0" smtClean="0"/>
              <a:t>Click </a:t>
            </a:r>
            <a:r>
              <a:rPr lang="en-US" sz="2400" dirty="0"/>
              <a:t>the </a:t>
            </a:r>
            <a:r>
              <a:rPr lang="en-US" sz="2400" b="1" dirty="0"/>
              <a:t>Picture Tools Format</a:t>
            </a:r>
            <a:r>
              <a:rPr lang="en-US" sz="2400" dirty="0"/>
              <a:t> tab.</a:t>
            </a:r>
          </a:p>
          <a:p>
            <a:pPr marL="457200" indent="-457200">
              <a:buFont typeface="+mj-lt"/>
              <a:buAutoNum type="arabicPeriod"/>
            </a:pPr>
            <a:r>
              <a:rPr lang="en-US" sz="2400" dirty="0" smtClean="0"/>
              <a:t>Click </a:t>
            </a:r>
            <a:r>
              <a:rPr lang="en-US" sz="2400" dirty="0"/>
              <a:t>the </a:t>
            </a:r>
            <a:r>
              <a:rPr lang="en-US" sz="2400" b="1" dirty="0"/>
              <a:t>Crop</a:t>
            </a:r>
            <a:r>
              <a:rPr lang="en-US" sz="2400" dirty="0"/>
              <a:t> button in the </a:t>
            </a:r>
            <a:r>
              <a:rPr lang="en-US" sz="2400" b="1" dirty="0"/>
              <a:t>Size</a:t>
            </a:r>
            <a:r>
              <a:rPr lang="en-US" sz="2400" dirty="0"/>
              <a:t> group. (Click the upper part of the button, not the arrow below it.)  The pointer changes to a crop pointer and crop handles appear around the edges of the picture.</a:t>
            </a:r>
          </a:p>
          <a:p>
            <a:pPr marL="457200" indent="-457200">
              <a:buFont typeface="+mj-lt"/>
              <a:buAutoNum type="arabicPeriod"/>
            </a:pPr>
            <a:r>
              <a:rPr lang="en-US" sz="2400" dirty="0" smtClean="0"/>
              <a:t>Click </a:t>
            </a:r>
            <a:r>
              <a:rPr lang="en-US" sz="2400" dirty="0"/>
              <a:t>to position the pointer on the </a:t>
            </a:r>
            <a:r>
              <a:rPr lang="en-US" sz="2400" b="1" dirty="0"/>
              <a:t>top center crop handle</a:t>
            </a:r>
            <a:r>
              <a:rPr lang="en-US" sz="2400" dirty="0"/>
              <a:t> and drag downward until the short dotted line on the vertical ruler is on the 1.5 inch mark, as shown </a:t>
            </a:r>
            <a:r>
              <a:rPr lang="en-US" sz="2400" dirty="0" smtClean="0"/>
              <a:t>on the next slide.</a:t>
            </a:r>
          </a:p>
        </p:txBody>
      </p:sp>
    </p:spTree>
    <p:extLst>
      <p:ext uri="{BB962C8B-B14F-4D97-AF65-F5344CB8AC3E}">
        <p14:creationId xmlns:p14="http://schemas.microsoft.com/office/powerpoint/2010/main" val="2450666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US" b="1" dirty="0"/>
              <a:t>Software Orientation</a:t>
            </a:r>
          </a:p>
        </p:txBody>
      </p:sp>
      <p:sp>
        <p:nvSpPr>
          <p:cNvPr id="21506" name="Rectangle 3"/>
          <p:cNvSpPr>
            <a:spLocks noGrp="1" noChangeArrowheads="1"/>
          </p:cNvSpPr>
          <p:nvPr>
            <p:ph type="body" idx="1"/>
          </p:nvPr>
        </p:nvSpPr>
        <p:spPr>
          <a:xfrm>
            <a:off x="457200" y="1600200"/>
            <a:ext cx="8229600" cy="4876800"/>
          </a:xfrm>
        </p:spPr>
        <p:txBody>
          <a:bodyPr/>
          <a:lstStyle/>
          <a:p>
            <a:r>
              <a:rPr lang="en-US" sz="2400" dirty="0" smtClean="0"/>
              <a:t>The </a:t>
            </a:r>
            <a:r>
              <a:rPr lang="en-US" sz="2400" dirty="0"/>
              <a:t>Clip Art task pane, </a:t>
            </a:r>
            <a:r>
              <a:rPr lang="en-US" sz="2400" dirty="0" smtClean="0"/>
              <a:t/>
            </a:r>
            <a:br>
              <a:rPr lang="en-US" sz="2400" dirty="0" smtClean="0"/>
            </a:br>
            <a:r>
              <a:rPr lang="en-US" sz="2400" dirty="0" smtClean="0"/>
              <a:t>shown at right, </a:t>
            </a:r>
            <a:r>
              <a:rPr lang="en-US" sz="2400" dirty="0"/>
              <a:t>allows </a:t>
            </a:r>
            <a:r>
              <a:rPr lang="en-US" sz="2400" dirty="0" smtClean="0"/>
              <a:t/>
            </a:r>
            <a:br>
              <a:rPr lang="en-US" sz="2400" dirty="0" smtClean="0"/>
            </a:br>
            <a:r>
              <a:rPr lang="en-US" sz="2400" dirty="0" smtClean="0"/>
              <a:t>you </a:t>
            </a:r>
            <a:r>
              <a:rPr lang="en-US" sz="2400" dirty="0"/>
              <a:t>to search for </a:t>
            </a:r>
            <a:r>
              <a:rPr lang="en-US" sz="2400" dirty="0" smtClean="0"/>
              <a:t/>
            </a:r>
            <a:br>
              <a:rPr lang="en-US" sz="2400" dirty="0" smtClean="0"/>
            </a:br>
            <a:r>
              <a:rPr lang="en-US" sz="2400" dirty="0" smtClean="0"/>
              <a:t>graphic </a:t>
            </a:r>
            <a:r>
              <a:rPr lang="en-US" sz="2400" dirty="0"/>
              <a:t>and </a:t>
            </a:r>
            <a:r>
              <a:rPr lang="en-US" sz="2400" dirty="0" smtClean="0"/>
              <a:t>multi-</a:t>
            </a:r>
            <a:br>
              <a:rPr lang="en-US" sz="2400" dirty="0" smtClean="0"/>
            </a:br>
            <a:r>
              <a:rPr lang="en-US" sz="2400" dirty="0" smtClean="0"/>
              <a:t>media </a:t>
            </a:r>
            <a:r>
              <a:rPr lang="en-US" sz="2400" dirty="0"/>
              <a:t>content you </a:t>
            </a:r>
            <a:r>
              <a:rPr lang="en-US" sz="2400" dirty="0" smtClean="0"/>
              <a:t/>
            </a:r>
            <a:br>
              <a:rPr lang="en-US" sz="2400" dirty="0" smtClean="0"/>
            </a:br>
            <a:r>
              <a:rPr lang="en-US" sz="2400" dirty="0" smtClean="0"/>
              <a:t>can </a:t>
            </a:r>
            <a:r>
              <a:rPr lang="en-US" sz="2400" dirty="0"/>
              <a:t>use to embellish </a:t>
            </a:r>
            <a:r>
              <a:rPr lang="en-US" sz="2400" dirty="0" smtClean="0"/>
              <a:t/>
            </a:r>
            <a:br>
              <a:rPr lang="en-US" sz="2400" dirty="0" smtClean="0"/>
            </a:br>
            <a:r>
              <a:rPr lang="en-US" sz="2400" dirty="0" smtClean="0"/>
              <a:t>and </a:t>
            </a:r>
            <a:r>
              <a:rPr lang="en-US" sz="2400" dirty="0"/>
              <a:t>illustrate your </a:t>
            </a:r>
            <a:r>
              <a:rPr lang="en-US" sz="2400" dirty="0" smtClean="0"/>
              <a:t/>
            </a:r>
            <a:br>
              <a:rPr lang="en-US" sz="2400" dirty="0" smtClean="0"/>
            </a:br>
            <a:r>
              <a:rPr lang="en-US" sz="2400" dirty="0" smtClean="0"/>
              <a:t>slides</a:t>
            </a:r>
            <a:r>
              <a:rPr lang="en-US" sz="2400" dirty="0"/>
              <a:t>. The gallery </a:t>
            </a:r>
            <a:r>
              <a:rPr lang="en-US" sz="2400" dirty="0" smtClean="0"/>
              <a:t/>
            </a:r>
            <a:br>
              <a:rPr lang="en-US" sz="2400" dirty="0" smtClean="0"/>
            </a:br>
            <a:r>
              <a:rPr lang="en-US" sz="2400" dirty="0" smtClean="0"/>
              <a:t>format </a:t>
            </a:r>
            <a:r>
              <a:rPr lang="en-US" sz="2400" dirty="0"/>
              <a:t>of the task </a:t>
            </a:r>
            <a:r>
              <a:rPr lang="en-US" sz="2400" dirty="0" smtClean="0"/>
              <a:t/>
            </a:r>
            <a:br>
              <a:rPr lang="en-US" sz="2400" dirty="0" smtClean="0"/>
            </a:br>
            <a:r>
              <a:rPr lang="en-US" sz="2400" dirty="0" smtClean="0"/>
              <a:t>pane </a:t>
            </a:r>
            <a:r>
              <a:rPr lang="en-US" sz="2400" dirty="0"/>
              <a:t>makes it easy </a:t>
            </a:r>
            <a:r>
              <a:rPr lang="en-US" sz="2400" dirty="0" smtClean="0"/>
              <a:t/>
            </a:r>
            <a:br>
              <a:rPr lang="en-US" sz="2400" dirty="0" smtClean="0"/>
            </a:br>
            <a:r>
              <a:rPr lang="en-US" sz="2400" dirty="0" smtClean="0"/>
              <a:t>to </a:t>
            </a:r>
            <a:r>
              <a:rPr lang="en-US" sz="2400" dirty="0"/>
              <a:t>review content and </a:t>
            </a:r>
            <a:r>
              <a:rPr lang="en-US" sz="2400" dirty="0" smtClean="0"/>
              <a:t/>
            </a:r>
            <a:br>
              <a:rPr lang="en-US" sz="2400" dirty="0" smtClean="0"/>
            </a:br>
            <a:r>
              <a:rPr lang="en-US" sz="2400" dirty="0" smtClean="0"/>
              <a:t>choose </a:t>
            </a:r>
            <a:r>
              <a:rPr lang="en-US" sz="2400" dirty="0"/>
              <a:t>a file to insert</a:t>
            </a:r>
            <a:r>
              <a:rPr lang="en-US" sz="2400" dirty="0" smtClean="0"/>
              <a:t>.</a:t>
            </a:r>
            <a:endParaRPr lang="en-US" sz="2400" dirty="0"/>
          </a:p>
        </p:txBody>
      </p:sp>
      <p:pic>
        <p:nvPicPr>
          <p:cNvPr id="2" name="Picture 1" descr="08.01.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851920" y="1700808"/>
            <a:ext cx="4524456" cy="3972560"/>
          </a:xfrm>
          <a:prstGeom prst="rect">
            <a:avLst/>
          </a:prstGeom>
        </p:spPr>
      </p:pic>
    </p:spTree>
    <p:extLst>
      <p:ext uri="{BB962C8B-B14F-4D97-AF65-F5344CB8AC3E}">
        <p14:creationId xmlns:p14="http://schemas.microsoft.com/office/powerpoint/2010/main" val="265732106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b="1" dirty="0"/>
              <a:t>Step-by-Step: Crop a Picture</a:t>
            </a:r>
            <a:endParaRPr lang="en-US" dirty="0" smtClean="0">
              <a:ea typeface="+mj-ea"/>
              <a:cs typeface="+mj-cs"/>
            </a:endParaRPr>
          </a:p>
        </p:txBody>
      </p:sp>
      <p:sp>
        <p:nvSpPr>
          <p:cNvPr id="21506" name="Rectangle 3"/>
          <p:cNvSpPr>
            <a:spLocks noGrp="1" noChangeArrowheads="1"/>
          </p:cNvSpPr>
          <p:nvPr>
            <p:ph type="body" idx="1"/>
          </p:nvPr>
        </p:nvSpPr>
        <p:spPr>
          <a:xfrm>
            <a:off x="457200" y="5445224"/>
            <a:ext cx="8229600" cy="1031776"/>
          </a:xfrm>
        </p:spPr>
        <p:txBody>
          <a:bodyPr/>
          <a:lstStyle/>
          <a:p>
            <a:pPr marL="457200" indent="-457200">
              <a:buFont typeface="+mj-lt"/>
              <a:buAutoNum type="arabicPeriod" startAt="5"/>
            </a:pPr>
            <a:r>
              <a:rPr lang="en-US" sz="2400" dirty="0" smtClean="0"/>
              <a:t>Release </a:t>
            </a:r>
            <a:r>
              <a:rPr lang="en-US" sz="2400" dirty="0"/>
              <a:t>the mouse button, and then click the </a:t>
            </a:r>
            <a:r>
              <a:rPr lang="en-US" sz="2400" b="1" dirty="0"/>
              <a:t>Crop</a:t>
            </a:r>
            <a:r>
              <a:rPr lang="en-US" sz="2400" dirty="0"/>
              <a:t> button again to complete the crop</a:t>
            </a:r>
            <a:r>
              <a:rPr lang="en-US" sz="2400" dirty="0" smtClean="0"/>
              <a:t>.</a:t>
            </a:r>
            <a:endParaRPr lang="en-US" sz="2400" dirty="0"/>
          </a:p>
        </p:txBody>
      </p:sp>
      <p:pic>
        <p:nvPicPr>
          <p:cNvPr id="2" name="Picture 1" descr="08.11.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13840" y="1628800"/>
            <a:ext cx="6079416" cy="3750607"/>
          </a:xfrm>
          <a:prstGeom prst="rect">
            <a:avLst/>
          </a:prstGeom>
        </p:spPr>
      </p:pic>
    </p:spTree>
    <p:extLst>
      <p:ext uri="{BB962C8B-B14F-4D97-AF65-F5344CB8AC3E}">
        <p14:creationId xmlns:p14="http://schemas.microsoft.com/office/powerpoint/2010/main" val="2450666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b="1" dirty="0"/>
              <a:t>Step-by-Step: Crop a Picture</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pPr marL="457200" indent="-457200">
              <a:spcBef>
                <a:spcPts val="300"/>
              </a:spcBef>
              <a:buFont typeface="+mj-lt"/>
              <a:buAutoNum type="arabicPeriod" startAt="6"/>
            </a:pPr>
            <a:r>
              <a:rPr lang="en-US" sz="2300" dirty="0" smtClean="0"/>
              <a:t>On </a:t>
            </a:r>
            <a:r>
              <a:rPr lang="en-US" sz="2300" dirty="0"/>
              <a:t>the View tab, mark the </a:t>
            </a:r>
            <a:r>
              <a:rPr lang="en-US" sz="2300" b="1" dirty="0"/>
              <a:t>Guides</a:t>
            </a:r>
            <a:r>
              <a:rPr lang="en-US" sz="2300" dirty="0"/>
              <a:t> check box to turn the guides back on.</a:t>
            </a:r>
          </a:p>
          <a:p>
            <a:pPr marL="457200" indent="-457200">
              <a:spcBef>
                <a:spcPts val="300"/>
              </a:spcBef>
              <a:buFont typeface="+mj-lt"/>
              <a:buAutoNum type="arabicPeriod" startAt="6"/>
            </a:pPr>
            <a:r>
              <a:rPr lang="en-US" sz="2300" dirty="0" smtClean="0"/>
              <a:t>Click </a:t>
            </a:r>
            <a:r>
              <a:rPr lang="en-US" sz="2300" dirty="0"/>
              <a:t>and drag the </a:t>
            </a:r>
            <a:r>
              <a:rPr lang="en-US" sz="2300" dirty="0" smtClean="0"/>
              <a:t/>
            </a:r>
            <a:br>
              <a:rPr lang="en-US" sz="2300" dirty="0" smtClean="0"/>
            </a:br>
            <a:r>
              <a:rPr lang="en-US" sz="2300" b="1" dirty="0" smtClean="0"/>
              <a:t>cropped </a:t>
            </a:r>
            <a:r>
              <a:rPr lang="en-US" sz="2300" b="1" dirty="0"/>
              <a:t>pict</a:t>
            </a:r>
            <a:r>
              <a:rPr lang="en-US" sz="2300" dirty="0"/>
              <a:t>ure back </a:t>
            </a:r>
            <a:r>
              <a:rPr lang="en-US" sz="2300" dirty="0" smtClean="0"/>
              <a:t/>
            </a:r>
            <a:br>
              <a:rPr lang="en-US" sz="2300" dirty="0" smtClean="0"/>
            </a:br>
            <a:r>
              <a:rPr lang="en-US" sz="2300" dirty="0" smtClean="0"/>
              <a:t>up </a:t>
            </a:r>
            <a:r>
              <a:rPr lang="en-US" sz="2300" dirty="0"/>
              <a:t>to the intersection </a:t>
            </a:r>
            <a:r>
              <a:rPr lang="en-US" sz="2300" dirty="0" smtClean="0"/>
              <a:t/>
            </a:r>
            <a:br>
              <a:rPr lang="en-US" sz="2300" dirty="0" smtClean="0"/>
            </a:br>
            <a:r>
              <a:rPr lang="en-US" sz="2300" dirty="0" smtClean="0"/>
              <a:t>of </a:t>
            </a:r>
            <a:r>
              <a:rPr lang="en-US" sz="2300" dirty="0"/>
              <a:t>the two guides. </a:t>
            </a:r>
            <a:r>
              <a:rPr lang="en-US" sz="2300" dirty="0" smtClean="0"/>
              <a:t>Your </a:t>
            </a:r>
            <a:br>
              <a:rPr lang="en-US" sz="2300" dirty="0" smtClean="0"/>
            </a:br>
            <a:r>
              <a:rPr lang="en-US" sz="2300" dirty="0" smtClean="0"/>
              <a:t>slide </a:t>
            </a:r>
            <a:r>
              <a:rPr lang="en-US" sz="2300" dirty="0"/>
              <a:t>should look </a:t>
            </a:r>
            <a:r>
              <a:rPr lang="en-US" sz="2300" dirty="0" smtClean="0"/>
              <a:t>similar </a:t>
            </a:r>
            <a:br>
              <a:rPr lang="en-US" sz="2300" dirty="0" smtClean="0"/>
            </a:br>
            <a:r>
              <a:rPr lang="en-US" sz="2300" dirty="0" smtClean="0"/>
              <a:t>to the figure at right.</a:t>
            </a:r>
            <a:endParaRPr lang="en-US" sz="2300" dirty="0"/>
          </a:p>
          <a:p>
            <a:pPr marL="457200" indent="-457200">
              <a:spcBef>
                <a:spcPts val="300"/>
              </a:spcBef>
              <a:buFont typeface="+mj-lt"/>
              <a:buAutoNum type="arabicPeriod" startAt="6"/>
            </a:pPr>
            <a:r>
              <a:rPr lang="en-US" sz="2300" dirty="0" smtClean="0"/>
              <a:t>On </a:t>
            </a:r>
            <a:r>
              <a:rPr lang="en-US" sz="2300" dirty="0"/>
              <a:t>the View tab, clear the Guides check bot to turn the guides off.</a:t>
            </a:r>
          </a:p>
          <a:p>
            <a:pPr marL="457200" indent="-457200">
              <a:spcBef>
                <a:spcPts val="300"/>
              </a:spcBef>
              <a:buFont typeface="+mj-lt"/>
              <a:buAutoNum type="arabicPeriod" startAt="6"/>
            </a:pPr>
            <a:r>
              <a:rPr lang="en-US" sz="2300" b="1" dirty="0" smtClean="0"/>
              <a:t>SAVE</a:t>
            </a:r>
            <a:r>
              <a:rPr lang="en-US" sz="2300" dirty="0" smtClean="0"/>
              <a:t> </a:t>
            </a:r>
            <a:r>
              <a:rPr lang="en-US" sz="2300" dirty="0"/>
              <a:t>the presentation.</a:t>
            </a:r>
          </a:p>
          <a:p>
            <a:pPr>
              <a:spcBef>
                <a:spcPts val="300"/>
              </a:spcBef>
            </a:pPr>
            <a:r>
              <a:rPr lang="en-US" sz="2300" b="1" dirty="0"/>
              <a:t>LEAVE</a:t>
            </a:r>
            <a:r>
              <a:rPr lang="en-US" sz="2300" dirty="0"/>
              <a:t> the presentation open to use in the next exercise.</a:t>
            </a:r>
          </a:p>
        </p:txBody>
      </p:sp>
      <p:pic>
        <p:nvPicPr>
          <p:cNvPr id="2" name="Picture 1" descr="8.12.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080272" y="2132856"/>
            <a:ext cx="4368800" cy="2348640"/>
          </a:xfrm>
          <a:prstGeom prst="rect">
            <a:avLst/>
          </a:prstGeom>
        </p:spPr>
      </p:pic>
    </p:spTree>
    <p:extLst>
      <p:ext uri="{BB962C8B-B14F-4D97-AF65-F5344CB8AC3E}">
        <p14:creationId xmlns:p14="http://schemas.microsoft.com/office/powerpoint/2010/main" val="2450666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US" b="1" dirty="0"/>
              <a:t>Resizing Objects</a:t>
            </a:r>
          </a:p>
        </p:txBody>
      </p:sp>
      <p:sp>
        <p:nvSpPr>
          <p:cNvPr id="21506" name="Rectangle 3"/>
          <p:cNvSpPr>
            <a:spLocks noGrp="1" noChangeArrowheads="1"/>
          </p:cNvSpPr>
          <p:nvPr>
            <p:ph type="body" idx="1"/>
          </p:nvPr>
        </p:nvSpPr>
        <p:spPr>
          <a:xfrm>
            <a:off x="457200" y="1600200"/>
            <a:ext cx="8229600" cy="4876800"/>
          </a:xfrm>
        </p:spPr>
        <p:txBody>
          <a:bodyPr/>
          <a:lstStyle/>
          <a:p>
            <a:r>
              <a:rPr lang="en-US" sz="2200" dirty="0" smtClean="0"/>
              <a:t>In </a:t>
            </a:r>
            <a:r>
              <a:rPr lang="en-US" sz="2200" dirty="0"/>
              <a:t>this exercise, you learn three ways to adjust the size of a picture: by </a:t>
            </a:r>
            <a:r>
              <a:rPr lang="en-US" sz="2200" dirty="0" smtClean="0"/>
              <a:t>dragging </a:t>
            </a:r>
            <a:r>
              <a:rPr lang="en-US" sz="2200" dirty="0"/>
              <a:t>a corner, by setting measurements in the Size and Position dialog box, and by setting a ­measurement in the Size group on the Picture Tools Format tab</a:t>
            </a:r>
            <a:r>
              <a:rPr lang="en-US" sz="2200" dirty="0" smtClean="0"/>
              <a:t>.</a:t>
            </a:r>
            <a:endParaRPr lang="en-US" sz="2200" dirty="0"/>
          </a:p>
          <a:p>
            <a:r>
              <a:rPr lang="en-US" sz="2200" dirty="0"/>
              <a:t>Generally, you will want to maintain a picture’s </a:t>
            </a:r>
            <a:r>
              <a:rPr lang="en-US" sz="2200" b="1" i="1" dirty="0"/>
              <a:t>aspect </a:t>
            </a:r>
            <a:r>
              <a:rPr lang="en-US" sz="2200" b="1" i="1" dirty="0" smtClean="0"/>
              <a:t>ratio</a:t>
            </a:r>
            <a:r>
              <a:rPr lang="en-US" sz="2200" dirty="0" smtClean="0"/>
              <a:t>, </a:t>
            </a:r>
            <a:r>
              <a:rPr lang="en-US" sz="2200" dirty="0"/>
              <a:t>the relationship of width to height. By default, a change to the width of a picture is also applied to the height to maintain aspect ratio. In some instances, you may want to distort a picture on </a:t>
            </a:r>
            <a:r>
              <a:rPr lang="en-US" sz="2200" dirty="0" smtClean="0"/>
              <a:t>purpose. </a:t>
            </a:r>
            <a:r>
              <a:rPr lang="en-US" sz="2200" dirty="0"/>
              <a:t>To do so, you must deselect the </a:t>
            </a:r>
            <a:r>
              <a:rPr lang="en-US" sz="2200" i="1" dirty="0"/>
              <a:t>Lock aspect ratio</a:t>
            </a:r>
            <a:r>
              <a:rPr lang="en-US" sz="2200" dirty="0"/>
              <a:t> check box in the Size and Position dialog box</a:t>
            </a:r>
            <a:r>
              <a:rPr lang="en-US" sz="2200" dirty="0" smtClean="0"/>
              <a:t>. Alternatively</a:t>
            </a:r>
            <a:r>
              <a:rPr lang="en-US" sz="2200" dirty="0"/>
              <a:t>, you can drag a side selection handle on the object (not a corner); this allows you to adjust each dimension separately.</a:t>
            </a:r>
          </a:p>
          <a:p>
            <a:r>
              <a:rPr lang="en-US" sz="2200" dirty="0"/>
              <a:t>In the following exercise, you will resize an object and change its aspect ratio</a:t>
            </a:r>
            <a:r>
              <a:rPr lang="en-US" sz="2200" dirty="0" smtClean="0"/>
              <a:t>.</a:t>
            </a:r>
            <a:endParaRPr lang="en-US" sz="2200" dirty="0"/>
          </a:p>
        </p:txBody>
      </p:sp>
    </p:spTree>
    <p:extLst>
      <p:ext uri="{BB962C8B-B14F-4D97-AF65-F5344CB8AC3E}">
        <p14:creationId xmlns:p14="http://schemas.microsoft.com/office/powerpoint/2010/main" val="2450666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US" b="1" dirty="0"/>
              <a:t>Step-by-Step: Size or Scale an Object</a:t>
            </a:r>
          </a:p>
        </p:txBody>
      </p:sp>
      <p:sp>
        <p:nvSpPr>
          <p:cNvPr id="21506" name="Rectangle 3"/>
          <p:cNvSpPr>
            <a:spLocks noGrp="1" noChangeArrowheads="1"/>
          </p:cNvSpPr>
          <p:nvPr>
            <p:ph type="body" idx="1"/>
          </p:nvPr>
        </p:nvSpPr>
        <p:spPr>
          <a:xfrm>
            <a:off x="457200" y="1600200"/>
            <a:ext cx="8229600" cy="4876800"/>
          </a:xfrm>
        </p:spPr>
        <p:txBody>
          <a:bodyPr/>
          <a:lstStyle/>
          <a:p>
            <a:r>
              <a:rPr lang="en-US" sz="2400" b="1" dirty="0" smtClean="0"/>
              <a:t>U</a:t>
            </a:r>
            <a:r>
              <a:rPr lang="en-US" sz="2200" b="1" dirty="0" smtClean="0"/>
              <a:t>SE</a:t>
            </a:r>
            <a:r>
              <a:rPr lang="en-US" sz="2200" dirty="0" smtClean="0"/>
              <a:t> </a:t>
            </a:r>
            <a:r>
              <a:rPr lang="en-US" sz="2200" dirty="0"/>
              <a:t>the </a:t>
            </a:r>
            <a:r>
              <a:rPr lang="en-US" sz="2200" b="1" i="1" dirty="0"/>
              <a:t>Exhibits Final</a:t>
            </a:r>
            <a:r>
              <a:rPr lang="en-US" sz="2200" dirty="0"/>
              <a:t> presentation that is still open from the previous exercise.</a:t>
            </a:r>
          </a:p>
          <a:p>
            <a:pPr marL="457200" indent="-457200">
              <a:buFont typeface="+mj-lt"/>
              <a:buAutoNum type="arabicPeriod"/>
            </a:pPr>
            <a:r>
              <a:rPr lang="en-US" sz="2200" dirty="0" smtClean="0"/>
              <a:t>Go </a:t>
            </a:r>
            <a:r>
              <a:rPr lang="en-US" sz="2200" dirty="0"/>
              <a:t>to slide 3 and click </a:t>
            </a:r>
            <a:r>
              <a:rPr lang="en-US" sz="2200" dirty="0" smtClean="0"/>
              <a:t/>
            </a:r>
            <a:br>
              <a:rPr lang="en-US" sz="2200" dirty="0" smtClean="0"/>
            </a:br>
            <a:r>
              <a:rPr lang="en-US" sz="2200" b="1" dirty="0" smtClean="0"/>
              <a:t>the </a:t>
            </a:r>
            <a:r>
              <a:rPr lang="en-US" sz="2200" b="1" dirty="0"/>
              <a:t>picture</a:t>
            </a:r>
            <a:r>
              <a:rPr lang="en-US" sz="2200" dirty="0"/>
              <a:t> to select it.</a:t>
            </a:r>
          </a:p>
          <a:p>
            <a:pPr marL="457200" indent="-457200">
              <a:buFont typeface="+mj-lt"/>
              <a:buAutoNum type="arabicPeriod"/>
            </a:pPr>
            <a:r>
              <a:rPr lang="en-US" sz="2200" dirty="0" smtClean="0"/>
              <a:t>Click </a:t>
            </a:r>
            <a:r>
              <a:rPr lang="en-US" sz="2200" dirty="0"/>
              <a:t>and drag the </a:t>
            </a:r>
            <a:r>
              <a:rPr lang="en-US" sz="2200" dirty="0" smtClean="0"/>
              <a:t/>
            </a:r>
            <a:br>
              <a:rPr lang="en-US" sz="2200" dirty="0" smtClean="0"/>
            </a:br>
            <a:r>
              <a:rPr lang="en-US" sz="2200" b="1" dirty="0" smtClean="0"/>
              <a:t>lower</a:t>
            </a:r>
            <a:r>
              <a:rPr lang="en-US" sz="2200" b="1" dirty="0"/>
              <a:t>-left corner</a:t>
            </a:r>
            <a:r>
              <a:rPr lang="en-US" sz="2200" dirty="0"/>
              <a:t> of the </a:t>
            </a:r>
            <a:r>
              <a:rPr lang="en-US" sz="2200" dirty="0" smtClean="0"/>
              <a:t/>
            </a:r>
            <a:br>
              <a:rPr lang="en-US" sz="2200" dirty="0" smtClean="0"/>
            </a:br>
            <a:r>
              <a:rPr lang="en-US" sz="2200" dirty="0" smtClean="0"/>
              <a:t>picture </a:t>
            </a:r>
            <a:r>
              <a:rPr lang="en-US" sz="2200" dirty="0"/>
              <a:t>diagonally until </a:t>
            </a:r>
            <a:r>
              <a:rPr lang="en-US" sz="2200" dirty="0" smtClean="0"/>
              <a:t/>
            </a:r>
            <a:br>
              <a:rPr lang="en-US" sz="2200" dirty="0" smtClean="0"/>
            </a:br>
            <a:r>
              <a:rPr lang="en-US" sz="2200" dirty="0" smtClean="0"/>
              <a:t>the </a:t>
            </a:r>
            <a:r>
              <a:rPr lang="en-US" sz="2200" dirty="0"/>
              <a:t>short dotted line </a:t>
            </a:r>
            <a:r>
              <a:rPr lang="en-US" sz="2200" dirty="0" smtClean="0"/>
              <a:t/>
            </a:r>
            <a:br>
              <a:rPr lang="en-US" sz="2200" dirty="0" smtClean="0"/>
            </a:br>
            <a:r>
              <a:rPr lang="en-US" sz="2200" dirty="0" smtClean="0"/>
              <a:t>on </a:t>
            </a:r>
            <a:r>
              <a:rPr lang="en-US" sz="2200" dirty="0"/>
              <a:t>the horizontal ruler </a:t>
            </a:r>
            <a:r>
              <a:rPr lang="en-US" sz="2200" dirty="0" smtClean="0"/>
              <a:t/>
            </a:r>
            <a:br>
              <a:rPr lang="en-US" sz="2200" dirty="0" smtClean="0"/>
            </a:br>
            <a:r>
              <a:rPr lang="en-US" sz="2200" dirty="0" smtClean="0"/>
              <a:t>is </a:t>
            </a:r>
            <a:r>
              <a:rPr lang="en-US" sz="2200" dirty="0"/>
              <a:t>at 0 inches, as shown </a:t>
            </a:r>
            <a:r>
              <a:rPr lang="en-US" sz="2200" dirty="0" smtClean="0"/>
              <a:t>above. </a:t>
            </a:r>
            <a:r>
              <a:rPr lang="en-US" sz="2200" dirty="0"/>
              <a:t>(Don’t worry that the slide title is partially covered; you’ll fix this problem in a later exercise.)</a:t>
            </a:r>
          </a:p>
          <a:p>
            <a:pPr marL="457200" indent="-457200">
              <a:buFont typeface="+mj-lt"/>
              <a:buAutoNum type="arabicPeriod"/>
            </a:pPr>
            <a:r>
              <a:rPr lang="en-US" sz="2200" dirty="0" smtClean="0"/>
              <a:t>Go </a:t>
            </a:r>
            <a:r>
              <a:rPr lang="en-US" sz="2200" dirty="0"/>
              <a:t>to slide 4 and click </a:t>
            </a:r>
            <a:r>
              <a:rPr lang="en-US" sz="2200" b="1" dirty="0"/>
              <a:t>the picture</a:t>
            </a:r>
            <a:r>
              <a:rPr lang="en-US" sz="2200" dirty="0"/>
              <a:t> to select it</a:t>
            </a:r>
            <a:r>
              <a:rPr lang="en-US" sz="2200" dirty="0" smtClean="0"/>
              <a:t>.</a:t>
            </a:r>
            <a:endParaRPr lang="en-US" sz="2200" dirty="0"/>
          </a:p>
        </p:txBody>
      </p:sp>
      <p:pic>
        <p:nvPicPr>
          <p:cNvPr id="2" name="Picture 1" descr="08.13.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851920" y="2071504"/>
            <a:ext cx="4873352" cy="2791309"/>
          </a:xfrm>
          <a:prstGeom prst="rect">
            <a:avLst/>
          </a:prstGeom>
        </p:spPr>
      </p:pic>
    </p:spTree>
    <p:extLst>
      <p:ext uri="{BB962C8B-B14F-4D97-AF65-F5344CB8AC3E}">
        <p14:creationId xmlns:p14="http://schemas.microsoft.com/office/powerpoint/2010/main" val="2450666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b="1" dirty="0"/>
              <a:t>Step-by-Step: Size or Scale an Object</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pPr marL="457200" indent="-457200">
              <a:buFont typeface="+mj-lt"/>
              <a:buAutoNum type="arabicPeriod" startAt="4"/>
            </a:pPr>
            <a:r>
              <a:rPr lang="en-US" sz="2200" dirty="0" smtClean="0"/>
              <a:t>Right</a:t>
            </a:r>
            <a:r>
              <a:rPr lang="en-US" sz="2200" dirty="0"/>
              <a:t>-click </a:t>
            </a:r>
            <a:r>
              <a:rPr lang="en-US" sz="2200" b="1" dirty="0"/>
              <a:t>the picture</a:t>
            </a:r>
            <a:r>
              <a:rPr lang="en-US" sz="2200" dirty="0"/>
              <a:t>, then click </a:t>
            </a:r>
            <a:r>
              <a:rPr lang="en-US" sz="2200" b="1" dirty="0"/>
              <a:t>Size and Position</a:t>
            </a:r>
            <a:r>
              <a:rPr lang="en-US" sz="2200" dirty="0"/>
              <a:t> from the shortcut menu. The Format Picture dialog box opens. </a:t>
            </a:r>
          </a:p>
          <a:p>
            <a:pPr marL="457200" indent="-457200">
              <a:buFont typeface="+mj-lt"/>
              <a:buAutoNum type="arabicPeriod" startAt="4"/>
            </a:pPr>
            <a:r>
              <a:rPr lang="en-US" sz="2200" dirty="0" smtClean="0"/>
              <a:t>Click </a:t>
            </a:r>
            <a:r>
              <a:rPr lang="en-US" sz="2200" dirty="0"/>
              <a:t>the </a:t>
            </a:r>
            <a:r>
              <a:rPr lang="en-US" sz="2200" b="1" dirty="0"/>
              <a:t>Lock aspect </a:t>
            </a:r>
            <a:r>
              <a:rPr lang="en-US" sz="2200" b="1" dirty="0" smtClean="0"/>
              <a:t>ratio</a:t>
            </a:r>
            <a:r>
              <a:rPr lang="en-US" sz="2200" dirty="0" smtClean="0"/>
              <a:t> check </a:t>
            </a:r>
            <a:br>
              <a:rPr lang="en-US" sz="2200" dirty="0" smtClean="0"/>
            </a:br>
            <a:r>
              <a:rPr lang="en-US" sz="2200" dirty="0" smtClean="0"/>
              <a:t>box </a:t>
            </a:r>
            <a:r>
              <a:rPr lang="en-US" sz="2200" dirty="0"/>
              <a:t>to deselect this </a:t>
            </a:r>
            <a:r>
              <a:rPr lang="en-US" sz="2200" dirty="0" smtClean="0"/>
              <a:t>option</a:t>
            </a:r>
            <a:r>
              <a:rPr lang="en-US" sz="2200" dirty="0"/>
              <a:t>. You </a:t>
            </a:r>
            <a:r>
              <a:rPr lang="en-US" sz="2200" dirty="0" smtClean="0"/>
              <a:t/>
            </a:r>
            <a:br>
              <a:rPr lang="en-US" sz="2200" dirty="0" smtClean="0"/>
            </a:br>
            <a:r>
              <a:rPr lang="en-US" sz="2200" dirty="0" smtClean="0"/>
              <a:t>can </a:t>
            </a:r>
            <a:r>
              <a:rPr lang="en-US" sz="2200" dirty="0"/>
              <a:t>now specify </a:t>
            </a:r>
            <a:r>
              <a:rPr lang="en-US" sz="2200" dirty="0" smtClean="0"/>
              <a:t>the </a:t>
            </a:r>
            <a:r>
              <a:rPr lang="en-US" sz="2200" dirty="0"/>
              <a:t>height and </a:t>
            </a:r>
            <a:r>
              <a:rPr lang="en-US" sz="2200" dirty="0" smtClean="0"/>
              <a:t/>
            </a:r>
            <a:br>
              <a:rPr lang="en-US" sz="2200" dirty="0" smtClean="0"/>
            </a:br>
            <a:r>
              <a:rPr lang="en-US" sz="2200" dirty="0" smtClean="0"/>
              <a:t>width independently</a:t>
            </a:r>
            <a:r>
              <a:rPr lang="en-US" sz="2200" dirty="0"/>
              <a:t>.</a:t>
            </a:r>
          </a:p>
          <a:p>
            <a:pPr marL="457200" indent="-457200">
              <a:buFont typeface="+mj-lt"/>
              <a:buAutoNum type="arabicPeriod" startAt="4"/>
            </a:pPr>
            <a:r>
              <a:rPr lang="en-US" sz="2200" dirty="0" smtClean="0"/>
              <a:t>In </a:t>
            </a:r>
            <a:r>
              <a:rPr lang="en-US" sz="2200" dirty="0"/>
              <a:t>the Size and Rotate area </a:t>
            </a:r>
            <a:r>
              <a:rPr lang="en-US" sz="2200" dirty="0" smtClean="0"/>
              <a:t>of </a:t>
            </a:r>
            <a:br>
              <a:rPr lang="en-US" sz="2200" dirty="0" smtClean="0"/>
            </a:br>
            <a:r>
              <a:rPr lang="en-US" sz="2200" dirty="0" smtClean="0"/>
              <a:t>the dialog </a:t>
            </a:r>
            <a:r>
              <a:rPr lang="en-US" sz="2200" dirty="0"/>
              <a:t>box, click the </a:t>
            </a:r>
            <a:r>
              <a:rPr lang="en-US" sz="2200" b="1" dirty="0"/>
              <a:t>Height</a:t>
            </a:r>
            <a:r>
              <a:rPr lang="en-US" sz="2200" dirty="0"/>
              <a:t> </a:t>
            </a:r>
            <a:r>
              <a:rPr lang="en-US" sz="2200" dirty="0" smtClean="0"/>
              <a:t/>
            </a:r>
            <a:br>
              <a:rPr lang="en-US" sz="2200" dirty="0" smtClean="0"/>
            </a:br>
            <a:r>
              <a:rPr lang="en-US" sz="2200" b="1" dirty="0" smtClean="0"/>
              <a:t>up arrow</a:t>
            </a:r>
            <a:r>
              <a:rPr lang="en-US" sz="2200" dirty="0" smtClean="0"/>
              <a:t> </a:t>
            </a:r>
            <a:r>
              <a:rPr lang="en-US" sz="2200" dirty="0"/>
              <a:t>until the height is </a:t>
            </a:r>
            <a:r>
              <a:rPr lang="en-US" sz="2200" dirty="0" smtClean="0"/>
              <a:t/>
            </a:r>
            <a:br>
              <a:rPr lang="en-US" sz="2200" dirty="0" smtClean="0"/>
            </a:br>
            <a:r>
              <a:rPr lang="en-US" sz="2200" dirty="0" smtClean="0"/>
              <a:t>4.1 </a:t>
            </a:r>
            <a:r>
              <a:rPr lang="en-US" sz="2200" dirty="0"/>
              <a:t>inches. Click the </a:t>
            </a:r>
            <a:r>
              <a:rPr lang="en-US" sz="2200" b="1" dirty="0"/>
              <a:t>Width</a:t>
            </a:r>
            <a:r>
              <a:rPr lang="en-US" sz="2200" dirty="0"/>
              <a:t> </a:t>
            </a:r>
            <a:r>
              <a:rPr lang="en-US" sz="2200" b="1" dirty="0"/>
              <a:t>up </a:t>
            </a:r>
            <a:r>
              <a:rPr lang="en-US" sz="2200" b="1" dirty="0" smtClean="0"/>
              <a:t/>
            </a:r>
            <a:br>
              <a:rPr lang="en-US" sz="2200" b="1" dirty="0" smtClean="0"/>
            </a:br>
            <a:r>
              <a:rPr lang="en-US" sz="2200" b="1" dirty="0" smtClean="0"/>
              <a:t>arrow</a:t>
            </a:r>
            <a:r>
              <a:rPr lang="en-US" sz="2200" dirty="0" smtClean="0"/>
              <a:t> </a:t>
            </a:r>
            <a:r>
              <a:rPr lang="en-US" sz="2200" dirty="0"/>
              <a:t>until the width is 4.2 inches. </a:t>
            </a:r>
            <a:r>
              <a:rPr lang="en-US" sz="2200" dirty="0" smtClean="0"/>
              <a:t/>
            </a:r>
            <a:br>
              <a:rPr lang="en-US" sz="2200" dirty="0" smtClean="0"/>
            </a:br>
            <a:r>
              <a:rPr lang="en-US" sz="2200" dirty="0" smtClean="0"/>
              <a:t>See figure at right.</a:t>
            </a:r>
            <a:endParaRPr lang="en-US" sz="2200" dirty="0"/>
          </a:p>
          <a:p>
            <a:endParaRPr lang="en-US" sz="2400" dirty="0"/>
          </a:p>
        </p:txBody>
      </p:sp>
      <p:pic>
        <p:nvPicPr>
          <p:cNvPr id="2" name="Picture 1" descr="08.14.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089278" y="2348880"/>
            <a:ext cx="3341855" cy="3279760"/>
          </a:xfrm>
          <a:prstGeom prst="rect">
            <a:avLst/>
          </a:prstGeom>
        </p:spPr>
      </p:pic>
    </p:spTree>
    <p:extLst>
      <p:ext uri="{BB962C8B-B14F-4D97-AF65-F5344CB8AC3E}">
        <p14:creationId xmlns:p14="http://schemas.microsoft.com/office/powerpoint/2010/main" val="2450666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b="1" dirty="0"/>
              <a:t>Step-by-Step: Size or Scale an Object</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pPr marL="457200" indent="-457200">
              <a:buFont typeface="+mj-lt"/>
              <a:buAutoNum type="arabicPeriod" startAt="7"/>
            </a:pPr>
            <a:r>
              <a:rPr lang="en-US" sz="2400" dirty="0" smtClean="0"/>
              <a:t>Click </a:t>
            </a:r>
            <a:r>
              <a:rPr lang="en-US" sz="2400" b="1" dirty="0"/>
              <a:t>Close</a:t>
            </a:r>
            <a:r>
              <a:rPr lang="en-US" sz="2400" dirty="0"/>
              <a:t> to close the </a:t>
            </a:r>
            <a:r>
              <a:rPr lang="en-US" sz="2400" dirty="0" smtClean="0"/>
              <a:t/>
            </a:r>
            <a:br>
              <a:rPr lang="en-US" sz="2400" dirty="0" smtClean="0"/>
            </a:br>
            <a:r>
              <a:rPr lang="en-US" sz="2400" dirty="0" smtClean="0"/>
              <a:t>dialog </a:t>
            </a:r>
            <a:r>
              <a:rPr lang="en-US" sz="2400" dirty="0"/>
              <a:t>box. Your slide </a:t>
            </a:r>
            <a:r>
              <a:rPr lang="en-US" sz="2400" dirty="0" smtClean="0"/>
              <a:t/>
            </a:r>
            <a:br>
              <a:rPr lang="en-US" sz="2400" dirty="0" smtClean="0"/>
            </a:br>
            <a:r>
              <a:rPr lang="en-US" sz="2400" dirty="0" smtClean="0"/>
              <a:t>should </a:t>
            </a:r>
            <a:r>
              <a:rPr lang="en-US" sz="2400" dirty="0"/>
              <a:t>look similar to </a:t>
            </a:r>
            <a:r>
              <a:rPr lang="en-US" sz="2400" dirty="0" smtClean="0"/>
              <a:t/>
            </a:r>
            <a:br>
              <a:rPr lang="en-US" sz="2400" dirty="0" smtClean="0"/>
            </a:br>
            <a:r>
              <a:rPr lang="en-US" sz="2400" dirty="0" smtClean="0"/>
              <a:t>the figure at right.</a:t>
            </a:r>
            <a:endParaRPr lang="en-US" sz="2400" dirty="0"/>
          </a:p>
          <a:p>
            <a:pPr marL="457200" indent="-457200">
              <a:buFont typeface="+mj-lt"/>
              <a:buAutoNum type="arabicPeriod" startAt="7"/>
            </a:pPr>
            <a:r>
              <a:rPr lang="en-US" sz="2400" dirty="0" smtClean="0"/>
              <a:t>Go </a:t>
            </a:r>
            <a:r>
              <a:rPr lang="en-US" sz="2400" dirty="0"/>
              <a:t>to slide 5 and click </a:t>
            </a:r>
            <a:r>
              <a:rPr lang="en-US" sz="2400" dirty="0" smtClean="0"/>
              <a:t/>
            </a:r>
            <a:br>
              <a:rPr lang="en-US" sz="2400" dirty="0" smtClean="0"/>
            </a:br>
            <a:r>
              <a:rPr lang="en-US" sz="2400" b="1" dirty="0" smtClean="0"/>
              <a:t>the </a:t>
            </a:r>
            <a:r>
              <a:rPr lang="en-US" sz="2400" b="1" dirty="0"/>
              <a:t>picture</a:t>
            </a:r>
            <a:r>
              <a:rPr lang="en-US" sz="2400" dirty="0"/>
              <a:t> to select it.</a:t>
            </a:r>
          </a:p>
          <a:p>
            <a:pPr marL="457200" indent="-457200">
              <a:buFont typeface="+mj-lt"/>
              <a:buAutoNum type="arabicPeriod" startAt="7"/>
            </a:pPr>
            <a:r>
              <a:rPr lang="en-US" sz="2400" dirty="0" smtClean="0"/>
              <a:t>Click </a:t>
            </a:r>
            <a:r>
              <a:rPr lang="en-US" sz="2400" dirty="0"/>
              <a:t>the </a:t>
            </a:r>
            <a:r>
              <a:rPr lang="en-US" sz="2400" b="1" dirty="0"/>
              <a:t>Picture Tools </a:t>
            </a:r>
            <a:r>
              <a:rPr lang="en-US" sz="2400" b="1" dirty="0" smtClean="0"/>
              <a:t/>
            </a:r>
            <a:br>
              <a:rPr lang="en-US" sz="2400" b="1" dirty="0" smtClean="0"/>
            </a:br>
            <a:r>
              <a:rPr lang="en-US" sz="2400" b="1" dirty="0" smtClean="0"/>
              <a:t>Format</a:t>
            </a:r>
            <a:r>
              <a:rPr lang="en-US" sz="2400" dirty="0" smtClean="0"/>
              <a:t> </a:t>
            </a:r>
            <a:r>
              <a:rPr lang="en-US" sz="2400" dirty="0"/>
              <a:t>tab, then click </a:t>
            </a:r>
            <a:r>
              <a:rPr lang="en-US" sz="2400" dirty="0" smtClean="0"/>
              <a:t/>
            </a:r>
            <a:br>
              <a:rPr lang="en-US" sz="2400" dirty="0" smtClean="0"/>
            </a:br>
            <a:r>
              <a:rPr lang="en-US" sz="2400" dirty="0" smtClean="0"/>
              <a:t>the </a:t>
            </a:r>
            <a:r>
              <a:rPr lang="en-US" sz="2400" b="1" dirty="0"/>
              <a:t>Width</a:t>
            </a:r>
            <a:r>
              <a:rPr lang="en-US" sz="2400" dirty="0"/>
              <a:t> </a:t>
            </a:r>
            <a:r>
              <a:rPr lang="en-US" sz="2400" b="1" dirty="0"/>
              <a:t>down arrow</a:t>
            </a:r>
            <a:r>
              <a:rPr lang="en-US" sz="2400" dirty="0"/>
              <a:t> </a:t>
            </a:r>
            <a:r>
              <a:rPr lang="en-US" sz="2400" dirty="0" smtClean="0"/>
              <a:t/>
            </a:r>
            <a:br>
              <a:rPr lang="en-US" sz="2400" dirty="0" smtClean="0"/>
            </a:br>
            <a:r>
              <a:rPr lang="en-US" sz="2400" dirty="0" smtClean="0"/>
              <a:t>in </a:t>
            </a:r>
            <a:r>
              <a:rPr lang="en-US" sz="2400" dirty="0"/>
              <a:t>the Size group until the picture’s width is 4.2 inches. See </a:t>
            </a:r>
            <a:r>
              <a:rPr lang="en-US" sz="2400" dirty="0" smtClean="0"/>
              <a:t>the figure on the next slide.</a:t>
            </a:r>
            <a:endParaRPr lang="en-US" sz="2400" dirty="0"/>
          </a:p>
        </p:txBody>
      </p:sp>
      <p:pic>
        <p:nvPicPr>
          <p:cNvPr id="2" name="Picture 1" descr="08.15.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139952" y="1700808"/>
            <a:ext cx="4389120" cy="3314348"/>
          </a:xfrm>
          <a:prstGeom prst="rect">
            <a:avLst/>
          </a:prstGeom>
        </p:spPr>
      </p:pic>
    </p:spTree>
    <p:extLst>
      <p:ext uri="{BB962C8B-B14F-4D97-AF65-F5344CB8AC3E}">
        <p14:creationId xmlns:p14="http://schemas.microsoft.com/office/powerpoint/2010/main" val="2450666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b="1" dirty="0"/>
              <a:t>Step-by-Step: Size or Scale an Object</a:t>
            </a:r>
            <a:endParaRPr lang="en-US" dirty="0" smtClean="0">
              <a:ea typeface="+mj-ea"/>
              <a:cs typeface="+mj-cs"/>
            </a:endParaRPr>
          </a:p>
        </p:txBody>
      </p:sp>
      <p:sp>
        <p:nvSpPr>
          <p:cNvPr id="21506" name="Rectangle 3"/>
          <p:cNvSpPr>
            <a:spLocks noGrp="1" noChangeArrowheads="1"/>
          </p:cNvSpPr>
          <p:nvPr>
            <p:ph type="body" idx="1"/>
          </p:nvPr>
        </p:nvSpPr>
        <p:spPr>
          <a:xfrm>
            <a:off x="457200" y="2996952"/>
            <a:ext cx="8229600" cy="3480048"/>
          </a:xfrm>
        </p:spPr>
        <p:txBody>
          <a:bodyPr/>
          <a:lstStyle/>
          <a:p>
            <a:pPr marL="457200" indent="-457200">
              <a:buFont typeface="+mj-lt"/>
              <a:buAutoNum type="arabicPeriod" startAt="10"/>
            </a:pPr>
            <a:r>
              <a:rPr lang="en-US" sz="2400" b="1" dirty="0" smtClean="0"/>
              <a:t> </a:t>
            </a:r>
            <a:r>
              <a:rPr lang="en-US" sz="2400" dirty="0" smtClean="0"/>
              <a:t>Drag </a:t>
            </a:r>
            <a:r>
              <a:rPr lang="en-US" sz="2400" dirty="0"/>
              <a:t>the picture to align its upper-right corner with the intersection of the two guides near the right edge of the slide.</a:t>
            </a:r>
          </a:p>
          <a:p>
            <a:pPr marL="457200" indent="-457200">
              <a:buFont typeface="+mj-lt"/>
              <a:buAutoNum type="arabicPeriod" startAt="10"/>
            </a:pPr>
            <a:r>
              <a:rPr lang="en-US" sz="2400" b="1" dirty="0" smtClean="0"/>
              <a:t> SAVE</a:t>
            </a:r>
            <a:r>
              <a:rPr lang="en-US" sz="2400" dirty="0" smtClean="0"/>
              <a:t> </a:t>
            </a:r>
            <a:r>
              <a:rPr lang="en-US" sz="2400" dirty="0"/>
              <a:t>the presentation.</a:t>
            </a:r>
          </a:p>
          <a:p>
            <a:r>
              <a:rPr lang="en-US" sz="2400" b="1" dirty="0"/>
              <a:t>LEAVE</a:t>
            </a:r>
            <a:r>
              <a:rPr lang="en-US" sz="2400" dirty="0"/>
              <a:t> the presentation open to use in the next exercise</a:t>
            </a:r>
            <a:r>
              <a:rPr lang="en-US" sz="2400" dirty="0" smtClean="0"/>
              <a:t>.</a:t>
            </a:r>
            <a:endParaRPr lang="en-US" sz="2400" dirty="0"/>
          </a:p>
        </p:txBody>
      </p:sp>
      <p:pic>
        <p:nvPicPr>
          <p:cNvPr id="2" name="Picture 1" descr="08.16.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68960" y="1708471"/>
            <a:ext cx="7995920" cy="1169953"/>
          </a:xfrm>
          <a:prstGeom prst="rect">
            <a:avLst/>
          </a:prstGeom>
        </p:spPr>
      </p:pic>
    </p:spTree>
    <p:extLst>
      <p:ext uri="{BB962C8B-B14F-4D97-AF65-F5344CB8AC3E}">
        <p14:creationId xmlns:p14="http://schemas.microsoft.com/office/powerpoint/2010/main" val="24506661"/>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b="1" dirty="0"/>
              <a:t>Step-by-Step: Size or Scale an Object</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r>
              <a:rPr lang="en-US" sz="2400" dirty="0"/>
              <a:t>You can </a:t>
            </a:r>
            <a:r>
              <a:rPr lang="en-US" sz="2400" b="1" i="1" dirty="0"/>
              <a:t>reset</a:t>
            </a:r>
            <a:r>
              <a:rPr lang="en-US" sz="2400" dirty="0"/>
              <a:t> a picture to its original appearance to remove any sizing or format changes you have made to it. </a:t>
            </a:r>
            <a:endParaRPr lang="en-US" sz="2400" dirty="0" smtClean="0"/>
          </a:p>
          <a:p>
            <a:r>
              <a:rPr lang="en-US" sz="2400" dirty="0" smtClean="0"/>
              <a:t>To </a:t>
            </a:r>
            <a:r>
              <a:rPr lang="en-US" sz="2400" dirty="0"/>
              <a:t>do this, open the Format Picture dialog box and click the Reset button on the page containing the setting to reset. For example, to reset the size, click Size at the left side of the dialog box, and then click Reset. Refer to </a:t>
            </a:r>
            <a:r>
              <a:rPr lang="en-US" sz="2400" dirty="0" smtClean="0"/>
              <a:t>the figure on slide 34. </a:t>
            </a:r>
          </a:p>
          <a:p>
            <a:r>
              <a:rPr lang="en-US" sz="2400" dirty="0" smtClean="0"/>
              <a:t>You </a:t>
            </a:r>
            <a:r>
              <a:rPr lang="en-US" sz="2400" dirty="0"/>
              <a:t>can also restore a picture’s original appearance by clicking the Reset Picture button in the Adjust group on the Picture Tools Format tab.</a:t>
            </a:r>
          </a:p>
          <a:p>
            <a:endParaRPr lang="en-US" sz="2400" dirty="0"/>
          </a:p>
          <a:p>
            <a:endParaRPr lang="en-US" sz="2400" dirty="0"/>
          </a:p>
          <a:p>
            <a:endParaRPr lang="en-US" sz="2400" dirty="0"/>
          </a:p>
        </p:txBody>
      </p:sp>
    </p:spTree>
    <p:extLst>
      <p:ext uri="{BB962C8B-B14F-4D97-AF65-F5344CB8AC3E}">
        <p14:creationId xmlns:p14="http://schemas.microsoft.com/office/powerpoint/2010/main" val="24506661"/>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US" b="1" dirty="0"/>
              <a:t>Applying a Style to a Picture</a:t>
            </a:r>
          </a:p>
        </p:txBody>
      </p:sp>
      <p:sp>
        <p:nvSpPr>
          <p:cNvPr id="21506" name="Rectangle 3"/>
          <p:cNvSpPr>
            <a:spLocks noGrp="1" noChangeArrowheads="1"/>
          </p:cNvSpPr>
          <p:nvPr>
            <p:ph type="body" idx="1"/>
          </p:nvPr>
        </p:nvSpPr>
        <p:spPr>
          <a:xfrm>
            <a:off x="457200" y="1600200"/>
            <a:ext cx="8229600" cy="4876800"/>
          </a:xfrm>
        </p:spPr>
        <p:txBody>
          <a:bodyPr/>
          <a:lstStyle/>
          <a:p>
            <a:r>
              <a:rPr lang="en-US" sz="2400" dirty="0" smtClean="0"/>
              <a:t>PowerPoint </a:t>
            </a:r>
            <a:r>
              <a:rPr lang="en-US" sz="2400" dirty="0"/>
              <a:t>provides a number of styles you can use to apply borders and other effects to pictures. </a:t>
            </a:r>
            <a:endParaRPr lang="en-US" sz="2400" dirty="0" smtClean="0"/>
          </a:p>
          <a:p>
            <a:r>
              <a:rPr lang="en-US" sz="2400" dirty="0" smtClean="0"/>
              <a:t>You </a:t>
            </a:r>
            <a:r>
              <a:rPr lang="en-US" sz="2400" dirty="0"/>
              <a:t>can easily apply styles with heavy borders, shadow and reflection effects, and ­different shapes such as ovals and rounded corners. </a:t>
            </a:r>
            <a:endParaRPr lang="en-US" sz="2400" dirty="0" smtClean="0"/>
          </a:p>
          <a:p>
            <a:r>
              <a:rPr lang="en-US" sz="2400" dirty="0" smtClean="0"/>
              <a:t>Use </a:t>
            </a:r>
            <a:r>
              <a:rPr lang="en-US" sz="2400" dirty="0"/>
              <a:t>styles to dress up your pictures or format them consistently throughout a presentation</a:t>
            </a:r>
            <a:r>
              <a:rPr lang="en-US" sz="2400" dirty="0" smtClean="0"/>
              <a:t>.</a:t>
            </a:r>
            <a:endParaRPr lang="en-US" sz="2400" dirty="0"/>
          </a:p>
        </p:txBody>
      </p:sp>
    </p:spTree>
    <p:extLst>
      <p:ext uri="{BB962C8B-B14F-4D97-AF65-F5344CB8AC3E}">
        <p14:creationId xmlns:p14="http://schemas.microsoft.com/office/powerpoint/2010/main" val="24506661"/>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US" b="1" dirty="0"/>
              <a:t>Step-by-Step: Apply a Style to a Picture</a:t>
            </a:r>
          </a:p>
        </p:txBody>
      </p:sp>
      <p:sp>
        <p:nvSpPr>
          <p:cNvPr id="21506" name="Rectangle 3"/>
          <p:cNvSpPr>
            <a:spLocks noGrp="1" noChangeArrowheads="1"/>
          </p:cNvSpPr>
          <p:nvPr>
            <p:ph type="body" idx="1"/>
          </p:nvPr>
        </p:nvSpPr>
        <p:spPr>
          <a:xfrm>
            <a:off x="457200" y="1600200"/>
            <a:ext cx="8229600" cy="4876800"/>
          </a:xfrm>
        </p:spPr>
        <p:txBody>
          <a:bodyPr/>
          <a:lstStyle/>
          <a:p>
            <a:r>
              <a:rPr lang="en-US" sz="2400" b="1" dirty="0" smtClean="0"/>
              <a:t>USE</a:t>
            </a:r>
            <a:r>
              <a:rPr lang="en-US" sz="2400" dirty="0" smtClean="0"/>
              <a:t> </a:t>
            </a:r>
            <a:r>
              <a:rPr lang="en-US" sz="2400" dirty="0"/>
              <a:t>the </a:t>
            </a:r>
            <a:r>
              <a:rPr lang="en-US" sz="2400" b="1" i="1" dirty="0"/>
              <a:t>Exhibits Final</a:t>
            </a:r>
            <a:r>
              <a:rPr lang="en-US" sz="2400" dirty="0"/>
              <a:t> presentation that is still open from the previous exercise.</a:t>
            </a:r>
          </a:p>
          <a:p>
            <a:pPr marL="457200" indent="-457200">
              <a:buFont typeface="+mj-lt"/>
              <a:buAutoNum type="arabicPeriod"/>
            </a:pPr>
            <a:r>
              <a:rPr lang="en-US" sz="2400" dirty="0" smtClean="0"/>
              <a:t>Go </a:t>
            </a:r>
            <a:r>
              <a:rPr lang="en-US" sz="2400" dirty="0"/>
              <a:t>to slide 5 and click </a:t>
            </a:r>
            <a:r>
              <a:rPr lang="en-US" sz="2400" b="1" dirty="0"/>
              <a:t>the </a:t>
            </a:r>
            <a:r>
              <a:rPr lang="en-US" sz="2400" b="1" dirty="0" smtClean="0"/>
              <a:t/>
            </a:r>
            <a:br>
              <a:rPr lang="en-US" sz="2400" b="1" dirty="0" smtClean="0"/>
            </a:br>
            <a:r>
              <a:rPr lang="en-US" sz="2400" b="1" dirty="0" smtClean="0"/>
              <a:t>picture</a:t>
            </a:r>
            <a:r>
              <a:rPr lang="en-US" sz="2400" dirty="0" smtClean="0"/>
              <a:t> </a:t>
            </a:r>
            <a:r>
              <a:rPr lang="en-US" sz="2400" dirty="0"/>
              <a:t>to select it if necessary.</a:t>
            </a:r>
          </a:p>
          <a:p>
            <a:pPr marL="457200" indent="-457200">
              <a:buFont typeface="+mj-lt"/>
              <a:buAutoNum type="arabicPeriod"/>
            </a:pPr>
            <a:r>
              <a:rPr lang="en-US" sz="2400" dirty="0" smtClean="0"/>
              <a:t>On </a:t>
            </a:r>
            <a:r>
              <a:rPr lang="en-US" sz="2400" dirty="0"/>
              <a:t>the </a:t>
            </a:r>
            <a:r>
              <a:rPr lang="en-US" sz="2400" b="1" dirty="0"/>
              <a:t>Picture Tools Format</a:t>
            </a:r>
            <a:r>
              <a:rPr lang="en-US" sz="2400" dirty="0"/>
              <a:t> </a:t>
            </a:r>
            <a:r>
              <a:rPr lang="en-US" sz="2400" dirty="0" smtClean="0"/>
              <a:t/>
            </a:r>
            <a:br>
              <a:rPr lang="en-US" sz="2400" dirty="0" smtClean="0"/>
            </a:br>
            <a:r>
              <a:rPr lang="en-US" sz="2400" dirty="0" smtClean="0"/>
              <a:t>tab</a:t>
            </a:r>
            <a:r>
              <a:rPr lang="en-US" sz="2400" dirty="0"/>
              <a:t>, click the </a:t>
            </a:r>
            <a:r>
              <a:rPr lang="en-US" sz="2400" b="1" dirty="0"/>
              <a:t>More</a:t>
            </a:r>
            <a:r>
              <a:rPr lang="en-US" sz="2400" dirty="0"/>
              <a:t> button in </a:t>
            </a:r>
            <a:r>
              <a:rPr lang="en-US" sz="2400" dirty="0" smtClean="0"/>
              <a:t/>
            </a:r>
            <a:br>
              <a:rPr lang="en-US" sz="2400" dirty="0" smtClean="0"/>
            </a:br>
            <a:r>
              <a:rPr lang="en-US" sz="2400" dirty="0" smtClean="0"/>
              <a:t>the </a:t>
            </a:r>
            <a:r>
              <a:rPr lang="en-US" sz="2400" dirty="0"/>
              <a:t>Picture Styles group. The </a:t>
            </a:r>
            <a:r>
              <a:rPr lang="en-US" sz="2400" dirty="0" smtClean="0"/>
              <a:t/>
            </a:r>
            <a:br>
              <a:rPr lang="en-US" sz="2400" dirty="0" smtClean="0"/>
            </a:br>
            <a:r>
              <a:rPr lang="en-US" sz="2400" dirty="0" smtClean="0"/>
              <a:t>Picture </a:t>
            </a:r>
            <a:r>
              <a:rPr lang="en-US" sz="2400" dirty="0"/>
              <a:t>Styles gallery appears, </a:t>
            </a:r>
            <a:r>
              <a:rPr lang="en-US" sz="2400" dirty="0" smtClean="0"/>
              <a:t/>
            </a:r>
            <a:br>
              <a:rPr lang="en-US" sz="2400" dirty="0" smtClean="0"/>
            </a:br>
            <a:r>
              <a:rPr lang="en-US" sz="2400" dirty="0" smtClean="0"/>
              <a:t>as </a:t>
            </a:r>
            <a:r>
              <a:rPr lang="en-US" sz="2400" dirty="0"/>
              <a:t>shown </a:t>
            </a:r>
            <a:r>
              <a:rPr lang="en-US" sz="2400" dirty="0" smtClean="0"/>
              <a:t>at right.</a:t>
            </a:r>
            <a:endParaRPr lang="en-US" sz="2400" dirty="0"/>
          </a:p>
        </p:txBody>
      </p:sp>
      <p:pic>
        <p:nvPicPr>
          <p:cNvPr id="2" name="Picture 1" descr="08.17.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148064" y="2276872"/>
            <a:ext cx="3202940" cy="2686337"/>
          </a:xfrm>
          <a:prstGeom prst="rect">
            <a:avLst/>
          </a:prstGeom>
        </p:spPr>
      </p:pic>
    </p:spTree>
    <p:extLst>
      <p:ext uri="{BB962C8B-B14F-4D97-AF65-F5344CB8AC3E}">
        <p14:creationId xmlns:p14="http://schemas.microsoft.com/office/powerpoint/2010/main" val="2450666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b="1" dirty="0"/>
              <a:t>Software Orientation</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r>
              <a:rPr lang="en-US" sz="2400" dirty="0"/>
              <a:t>You can use the Clip Art task pane to locate and insert line drawings, photographs, ­animated graphics, and sound files. </a:t>
            </a:r>
          </a:p>
          <a:p>
            <a:r>
              <a:rPr lang="en-US" sz="2400" dirty="0" smtClean="0"/>
              <a:t>If </a:t>
            </a:r>
            <a:r>
              <a:rPr lang="en-US" sz="2400" dirty="0"/>
              <a:t>you have </a:t>
            </a:r>
            <a:r>
              <a:rPr lang="en-US" sz="2400" dirty="0" smtClean="0"/>
              <a:t>an </a:t>
            </a:r>
            <a:r>
              <a:rPr lang="en-US" sz="2400" dirty="0"/>
              <a:t>Internet connection, you have access to thousands of files on the Office Online website</a:t>
            </a:r>
            <a:r>
              <a:rPr lang="en-US" sz="2400" dirty="0" smtClean="0"/>
              <a:t>.</a:t>
            </a:r>
            <a:endParaRPr lang="en-US" sz="2400" dirty="0"/>
          </a:p>
        </p:txBody>
      </p:sp>
    </p:spTree>
    <p:extLst>
      <p:ext uri="{BB962C8B-B14F-4D97-AF65-F5344CB8AC3E}">
        <p14:creationId xmlns:p14="http://schemas.microsoft.com/office/powerpoint/2010/main" val="24506661"/>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b="1" dirty="0"/>
              <a:t>Step-by-Step: Apply a Style to a Picture</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pPr marL="457200" indent="-457200">
              <a:buFont typeface="+mj-lt"/>
              <a:buAutoNum type="arabicPeriod" startAt="3"/>
            </a:pPr>
            <a:r>
              <a:rPr lang="en-US" sz="2400" dirty="0" smtClean="0"/>
              <a:t>Click </a:t>
            </a:r>
            <a:r>
              <a:rPr lang="en-US" sz="2400" dirty="0"/>
              <a:t>the </a:t>
            </a:r>
            <a:r>
              <a:rPr lang="en-US" sz="2400" b="1" dirty="0"/>
              <a:t>Soft Edge Oval</a:t>
            </a:r>
            <a:r>
              <a:rPr lang="en-US" sz="2400" dirty="0"/>
              <a:t> style. </a:t>
            </a:r>
            <a:r>
              <a:rPr lang="en-US" sz="2400" dirty="0" smtClean="0"/>
              <a:t/>
            </a:r>
            <a:br>
              <a:rPr lang="en-US" sz="2400" dirty="0" smtClean="0"/>
            </a:br>
            <a:r>
              <a:rPr lang="en-US" sz="2400" dirty="0" smtClean="0"/>
              <a:t>Your </a:t>
            </a:r>
            <a:r>
              <a:rPr lang="en-US" sz="2400" dirty="0"/>
              <a:t>picture should look like the </a:t>
            </a:r>
            <a:r>
              <a:rPr lang="en-US" sz="2400" dirty="0" smtClean="0"/>
              <a:t/>
            </a:r>
            <a:br>
              <a:rPr lang="en-US" sz="2400" dirty="0" smtClean="0"/>
            </a:br>
            <a:r>
              <a:rPr lang="en-US" sz="2400" dirty="0" smtClean="0"/>
              <a:t>one in the figure at right.</a:t>
            </a:r>
            <a:endParaRPr lang="en-US" sz="2400" dirty="0"/>
          </a:p>
          <a:p>
            <a:pPr marL="457200" indent="-457200">
              <a:buFont typeface="+mj-lt"/>
              <a:buAutoNum type="arabicPeriod" startAt="3"/>
            </a:pPr>
            <a:r>
              <a:rPr lang="en-US" sz="2400" b="1" dirty="0" smtClean="0"/>
              <a:t>SAVE</a:t>
            </a:r>
            <a:r>
              <a:rPr lang="en-US" sz="2400" dirty="0" smtClean="0"/>
              <a:t> </a:t>
            </a:r>
            <a:r>
              <a:rPr lang="en-US" sz="2400" dirty="0"/>
              <a:t>the presentation.</a:t>
            </a:r>
          </a:p>
          <a:p>
            <a:r>
              <a:rPr lang="en-US" sz="2400" b="1" dirty="0"/>
              <a:t>LEAVE</a:t>
            </a:r>
            <a:r>
              <a:rPr lang="en-US" sz="2400" dirty="0"/>
              <a:t> the presentation open to </a:t>
            </a:r>
            <a:r>
              <a:rPr lang="en-US" sz="2400" dirty="0" smtClean="0"/>
              <a:t/>
            </a:r>
            <a:br>
              <a:rPr lang="en-US" sz="2400" dirty="0" smtClean="0"/>
            </a:br>
            <a:r>
              <a:rPr lang="en-US" sz="2400" dirty="0" smtClean="0"/>
              <a:t>use </a:t>
            </a:r>
            <a:r>
              <a:rPr lang="en-US" sz="2400" dirty="0"/>
              <a:t>in the next exercise.</a:t>
            </a:r>
          </a:p>
          <a:p>
            <a:r>
              <a:rPr lang="en-US" sz="2400" dirty="0" smtClean="0"/>
              <a:t>If </a:t>
            </a:r>
            <a:r>
              <a:rPr lang="en-US" sz="2400" dirty="0"/>
              <a:t>you have a number of pictures in a presentation, be careful not to apply too many different styles to the pictures. Using just one or two styles throughout a presentation makes it seem more unified and consistent.</a:t>
            </a:r>
          </a:p>
        </p:txBody>
      </p:sp>
      <p:pic>
        <p:nvPicPr>
          <p:cNvPr id="2" name="Picture 1" descr="08.18.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292080" y="1628800"/>
            <a:ext cx="3002895" cy="2265680"/>
          </a:xfrm>
          <a:prstGeom prst="rect">
            <a:avLst/>
          </a:prstGeom>
        </p:spPr>
      </p:pic>
    </p:spTree>
    <p:extLst>
      <p:ext uri="{BB962C8B-B14F-4D97-AF65-F5344CB8AC3E}">
        <p14:creationId xmlns:p14="http://schemas.microsoft.com/office/powerpoint/2010/main" val="24506661"/>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US" b="1" dirty="0"/>
              <a:t>Correcting Brightness and Sharpness</a:t>
            </a:r>
          </a:p>
        </p:txBody>
      </p:sp>
      <p:sp>
        <p:nvSpPr>
          <p:cNvPr id="21506" name="Rectangle 3"/>
          <p:cNvSpPr>
            <a:spLocks noGrp="1" noChangeArrowheads="1"/>
          </p:cNvSpPr>
          <p:nvPr>
            <p:ph type="body" idx="1"/>
          </p:nvPr>
        </p:nvSpPr>
        <p:spPr>
          <a:xfrm>
            <a:off x="457200" y="1600200"/>
            <a:ext cx="8229600" cy="4876800"/>
          </a:xfrm>
        </p:spPr>
        <p:txBody>
          <a:bodyPr/>
          <a:lstStyle/>
          <a:p>
            <a:r>
              <a:rPr lang="en-US" sz="2400" dirty="0" smtClean="0"/>
              <a:t>You </a:t>
            </a:r>
            <a:r>
              <a:rPr lang="en-US" sz="2400" dirty="0"/>
              <a:t>may need to modify a picture’s appearance to make it show up well on a slide. This can be particularly important with pictures you insert from files, which may not have been photographed using the optimal settings. </a:t>
            </a:r>
            <a:endParaRPr lang="en-US" sz="2400" dirty="0" smtClean="0"/>
          </a:p>
          <a:p>
            <a:r>
              <a:rPr lang="en-US" sz="2400" dirty="0" smtClean="0"/>
              <a:t>In </a:t>
            </a:r>
            <a:r>
              <a:rPr lang="en-US" sz="2400" dirty="0"/>
              <a:t>PowerPoint 2010, Brightness, Contrast, and Sharpness/Softness are all controlled from the same menu and the same tab of the Format Picture dialog box. </a:t>
            </a:r>
            <a:endParaRPr lang="en-US" sz="2400" dirty="0" smtClean="0"/>
          </a:p>
          <a:p>
            <a:r>
              <a:rPr lang="en-US" sz="2400" dirty="0" smtClean="0"/>
              <a:t>For </a:t>
            </a:r>
            <a:r>
              <a:rPr lang="en-US" sz="2400" dirty="0"/>
              <a:t>presets, you can select from the Corrections button’s menu. </a:t>
            </a:r>
            <a:endParaRPr lang="en-US" sz="2400" dirty="0" smtClean="0"/>
          </a:p>
          <a:p>
            <a:r>
              <a:rPr lang="en-US" sz="2400" dirty="0" smtClean="0"/>
              <a:t>For </a:t>
            </a:r>
            <a:r>
              <a:rPr lang="en-US" sz="2400" dirty="0"/>
              <a:t>precise amounts, you can use the dialog box</a:t>
            </a:r>
            <a:r>
              <a:rPr lang="en-US" sz="2400" dirty="0" smtClean="0"/>
              <a:t>.</a:t>
            </a:r>
            <a:endParaRPr lang="en-US" sz="2400" dirty="0"/>
          </a:p>
        </p:txBody>
      </p:sp>
    </p:spTree>
    <p:extLst>
      <p:ext uri="{BB962C8B-B14F-4D97-AF65-F5344CB8AC3E}">
        <p14:creationId xmlns:p14="http://schemas.microsoft.com/office/powerpoint/2010/main" val="24506661"/>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US" b="1" dirty="0"/>
              <a:t>Step-by-Step: Adjust a Picture’s </a:t>
            </a:r>
            <a:r>
              <a:rPr lang="en-US" b="1" dirty="0" smtClean="0"/>
              <a:t/>
            </a:r>
            <a:br>
              <a:rPr lang="en-US" b="1" dirty="0" smtClean="0"/>
            </a:br>
            <a:r>
              <a:rPr lang="en-US" b="1" dirty="0" smtClean="0"/>
              <a:t>Brightness </a:t>
            </a:r>
            <a:r>
              <a:rPr lang="en-US" b="1" dirty="0"/>
              <a:t>And Sharpness</a:t>
            </a:r>
          </a:p>
        </p:txBody>
      </p:sp>
      <p:sp>
        <p:nvSpPr>
          <p:cNvPr id="21506" name="Rectangle 3"/>
          <p:cNvSpPr>
            <a:spLocks noGrp="1" noChangeArrowheads="1"/>
          </p:cNvSpPr>
          <p:nvPr>
            <p:ph type="body" idx="1"/>
          </p:nvPr>
        </p:nvSpPr>
        <p:spPr>
          <a:xfrm>
            <a:off x="457200" y="1600200"/>
            <a:ext cx="8229600" cy="4876800"/>
          </a:xfrm>
        </p:spPr>
        <p:txBody>
          <a:bodyPr/>
          <a:lstStyle/>
          <a:p>
            <a:r>
              <a:rPr lang="en-US" sz="2200" b="1" dirty="0" smtClean="0"/>
              <a:t>USE</a:t>
            </a:r>
            <a:r>
              <a:rPr lang="en-US" sz="2200" dirty="0" smtClean="0"/>
              <a:t> </a:t>
            </a:r>
            <a:r>
              <a:rPr lang="en-US" sz="2200" dirty="0"/>
              <a:t>the </a:t>
            </a:r>
            <a:r>
              <a:rPr lang="en-US" sz="2200" b="1" i="1" dirty="0"/>
              <a:t>Exhibits Final</a:t>
            </a:r>
            <a:r>
              <a:rPr lang="en-US" sz="2200" dirty="0"/>
              <a:t> presentation that is still open from the previous exercise.</a:t>
            </a:r>
          </a:p>
          <a:p>
            <a:pPr marL="457200" indent="-457200">
              <a:buFont typeface="+mj-lt"/>
              <a:buAutoNum type="arabicPeriod"/>
            </a:pPr>
            <a:r>
              <a:rPr lang="en-US" sz="2200" dirty="0" smtClean="0"/>
              <a:t>Go </a:t>
            </a:r>
            <a:r>
              <a:rPr lang="en-US" sz="2200" dirty="0"/>
              <a:t>to slide 6 and click </a:t>
            </a:r>
            <a:r>
              <a:rPr lang="en-US" sz="2200" b="1" dirty="0"/>
              <a:t>the </a:t>
            </a:r>
            <a:r>
              <a:rPr lang="en-US" sz="2200" b="1" dirty="0" smtClean="0"/>
              <a:t/>
            </a:r>
            <a:br>
              <a:rPr lang="en-US" sz="2200" b="1" dirty="0" smtClean="0"/>
            </a:br>
            <a:r>
              <a:rPr lang="en-US" sz="2200" b="1" dirty="0" smtClean="0"/>
              <a:t>picture</a:t>
            </a:r>
            <a:r>
              <a:rPr lang="en-US" sz="2200" dirty="0" smtClean="0"/>
              <a:t> </a:t>
            </a:r>
            <a:r>
              <a:rPr lang="en-US" sz="2200" dirty="0"/>
              <a:t>to select it. This </a:t>
            </a:r>
            <a:r>
              <a:rPr lang="en-US" sz="2200" dirty="0" smtClean="0"/>
              <a:t/>
            </a:r>
            <a:br>
              <a:rPr lang="en-US" sz="2200" dirty="0" smtClean="0"/>
            </a:br>
            <a:r>
              <a:rPr lang="en-US" sz="2200" dirty="0" smtClean="0"/>
              <a:t>picture </a:t>
            </a:r>
            <a:r>
              <a:rPr lang="en-US" sz="2200" dirty="0"/>
              <a:t>is a bit dark.</a:t>
            </a:r>
          </a:p>
          <a:p>
            <a:pPr marL="457200" indent="-457200">
              <a:buFont typeface="+mj-lt"/>
              <a:buAutoNum type="arabicPeriod"/>
            </a:pPr>
            <a:r>
              <a:rPr lang="en-US" sz="2200" dirty="0" smtClean="0"/>
              <a:t>Click </a:t>
            </a:r>
            <a:r>
              <a:rPr lang="en-US" sz="2200" dirty="0"/>
              <a:t>the </a:t>
            </a:r>
            <a:r>
              <a:rPr lang="en-US" sz="2200" b="1" dirty="0"/>
              <a:t>Picture Tools </a:t>
            </a:r>
            <a:r>
              <a:rPr lang="en-US" sz="2200" b="1" dirty="0" smtClean="0"/>
              <a:t/>
            </a:r>
            <a:br>
              <a:rPr lang="en-US" sz="2200" b="1" dirty="0" smtClean="0"/>
            </a:br>
            <a:r>
              <a:rPr lang="en-US" sz="2200" b="1" dirty="0" smtClean="0"/>
              <a:t>Format</a:t>
            </a:r>
            <a:r>
              <a:rPr lang="en-US" sz="2200" dirty="0" smtClean="0"/>
              <a:t> </a:t>
            </a:r>
            <a:r>
              <a:rPr lang="en-US" sz="2200" dirty="0"/>
              <a:t>tab.</a:t>
            </a:r>
          </a:p>
          <a:p>
            <a:pPr marL="457200" indent="-457200">
              <a:buFont typeface="+mj-lt"/>
              <a:buAutoNum type="arabicPeriod"/>
            </a:pPr>
            <a:r>
              <a:rPr lang="en-US" sz="2200" dirty="0" smtClean="0"/>
              <a:t>In </a:t>
            </a:r>
            <a:r>
              <a:rPr lang="en-US" sz="2200" dirty="0"/>
              <a:t>the Adjust group, click </a:t>
            </a:r>
            <a:r>
              <a:rPr lang="en-US" sz="2200" dirty="0" smtClean="0"/>
              <a:t/>
            </a:r>
            <a:br>
              <a:rPr lang="en-US" sz="2200" dirty="0" smtClean="0"/>
            </a:br>
            <a:r>
              <a:rPr lang="en-US" sz="2200" b="1" dirty="0" smtClean="0"/>
              <a:t>Corrections</a:t>
            </a:r>
            <a:r>
              <a:rPr lang="en-US" sz="2200" dirty="0"/>
              <a:t>. A palette of </a:t>
            </a:r>
            <a:r>
              <a:rPr lang="en-US" sz="2200" dirty="0" smtClean="0"/>
              <a:t/>
            </a:r>
            <a:br>
              <a:rPr lang="en-US" sz="2200" dirty="0" smtClean="0"/>
            </a:br>
            <a:r>
              <a:rPr lang="en-US" sz="2200" dirty="0" smtClean="0"/>
              <a:t>corrections </a:t>
            </a:r>
            <a:r>
              <a:rPr lang="en-US" sz="2200" dirty="0"/>
              <a:t>appears, as </a:t>
            </a:r>
            <a:r>
              <a:rPr lang="en-US" sz="2200" dirty="0" smtClean="0"/>
              <a:t>at</a:t>
            </a:r>
            <a:br>
              <a:rPr lang="en-US" sz="2200" dirty="0" smtClean="0"/>
            </a:br>
            <a:r>
              <a:rPr lang="en-US" sz="2200" dirty="0" smtClean="0"/>
              <a:t>right. </a:t>
            </a:r>
            <a:r>
              <a:rPr lang="en-US" sz="2200" dirty="0"/>
              <a:t>Notice that there are </a:t>
            </a:r>
            <a:r>
              <a:rPr lang="en-US" sz="2200" dirty="0" smtClean="0"/>
              <a:t/>
            </a:r>
            <a:br>
              <a:rPr lang="en-US" sz="2200" dirty="0" smtClean="0"/>
            </a:br>
            <a:r>
              <a:rPr lang="en-US" sz="2200" dirty="0" smtClean="0"/>
              <a:t>two </a:t>
            </a:r>
            <a:r>
              <a:rPr lang="en-US" sz="2200" dirty="0"/>
              <a:t>sections: Sharpen and Soften, and Brightness and Contrast. The center selection in each section is the current setting</a:t>
            </a:r>
            <a:r>
              <a:rPr lang="en-US" sz="2200" dirty="0" smtClean="0"/>
              <a:t>.</a:t>
            </a:r>
            <a:endParaRPr lang="en-US" sz="2200" dirty="0"/>
          </a:p>
        </p:txBody>
      </p:sp>
      <p:pic>
        <p:nvPicPr>
          <p:cNvPr id="2" name="Picture 1" descr="08.19.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16016" y="2132856"/>
            <a:ext cx="3498561" cy="3293472"/>
          </a:xfrm>
          <a:prstGeom prst="rect">
            <a:avLst/>
          </a:prstGeom>
        </p:spPr>
      </p:pic>
    </p:spTree>
    <p:extLst>
      <p:ext uri="{BB962C8B-B14F-4D97-AF65-F5344CB8AC3E}">
        <p14:creationId xmlns:p14="http://schemas.microsoft.com/office/powerpoint/2010/main" val="24506661"/>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b="1" dirty="0"/>
              <a:t>Step-by-Step: Adjust a Picture’s </a:t>
            </a:r>
            <a:br>
              <a:rPr lang="en-US" b="1" dirty="0"/>
            </a:br>
            <a:r>
              <a:rPr lang="en-US" b="1" dirty="0"/>
              <a:t>Brightness And Sharpness</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pPr marL="457200" indent="-457200">
              <a:buFont typeface="+mj-lt"/>
              <a:buAutoNum type="arabicPeriod" startAt="4"/>
            </a:pPr>
            <a:r>
              <a:rPr lang="en-US" sz="2400" dirty="0" smtClean="0"/>
              <a:t>In </a:t>
            </a:r>
            <a:r>
              <a:rPr lang="en-US" sz="2400" dirty="0"/>
              <a:t>the Brightness and Contrast section, click the </a:t>
            </a:r>
            <a:r>
              <a:rPr lang="en-US" sz="2400" b="1" dirty="0"/>
              <a:t>Brightness +20% Contrast; 0% (Normal)</a:t>
            </a:r>
            <a:r>
              <a:rPr lang="en-US" sz="2400" dirty="0"/>
              <a:t> setting.</a:t>
            </a:r>
          </a:p>
          <a:p>
            <a:pPr marL="457200" indent="-457200">
              <a:buFont typeface="+mj-lt"/>
              <a:buAutoNum type="arabicPeriod" startAt="4"/>
            </a:pPr>
            <a:r>
              <a:rPr lang="en-US" sz="2400" dirty="0" smtClean="0"/>
              <a:t>Click </a:t>
            </a:r>
            <a:r>
              <a:rPr lang="en-US" sz="2400" dirty="0"/>
              <a:t>the </a:t>
            </a:r>
            <a:r>
              <a:rPr lang="en-US" sz="2400" b="1" dirty="0"/>
              <a:t>Corrections</a:t>
            </a:r>
            <a:r>
              <a:rPr lang="en-US" sz="2400" dirty="0"/>
              <a:t> button again, reopening the menu.</a:t>
            </a:r>
          </a:p>
          <a:p>
            <a:pPr marL="457200" indent="-457200">
              <a:buFont typeface="+mj-lt"/>
              <a:buAutoNum type="arabicPeriod" startAt="4"/>
            </a:pPr>
            <a:r>
              <a:rPr lang="en-US" sz="2400" dirty="0" smtClean="0"/>
              <a:t>In </a:t>
            </a:r>
            <a:r>
              <a:rPr lang="en-US" sz="2400" dirty="0"/>
              <a:t>the Sharpen and Soften section, click </a:t>
            </a:r>
            <a:r>
              <a:rPr lang="en-US" sz="2400" b="1" dirty="0"/>
              <a:t>Sharpen: 25%</a:t>
            </a:r>
            <a:r>
              <a:rPr lang="en-US" sz="2400" dirty="0"/>
              <a:t>.</a:t>
            </a:r>
          </a:p>
          <a:p>
            <a:pPr marL="457200" indent="-457200">
              <a:buFont typeface="+mj-lt"/>
              <a:buAutoNum type="arabicPeriod" startAt="4"/>
            </a:pPr>
            <a:r>
              <a:rPr lang="en-US" sz="2400" dirty="0" smtClean="0"/>
              <a:t>Click </a:t>
            </a:r>
            <a:r>
              <a:rPr lang="en-US" sz="2400" dirty="0"/>
              <a:t>the </a:t>
            </a:r>
            <a:r>
              <a:rPr lang="en-US" sz="2400" b="1" dirty="0"/>
              <a:t>Corrections</a:t>
            </a:r>
            <a:r>
              <a:rPr lang="en-US" sz="2400" dirty="0"/>
              <a:t> button again, and click </a:t>
            </a:r>
            <a:r>
              <a:rPr lang="en-US" sz="2400" b="1" dirty="0"/>
              <a:t>Picture Corrections Options</a:t>
            </a:r>
            <a:r>
              <a:rPr lang="en-US" sz="2400" dirty="0"/>
              <a:t>. The </a:t>
            </a:r>
            <a:r>
              <a:rPr lang="en-US" sz="2400" b="1" dirty="0"/>
              <a:t>Format Picture</a:t>
            </a:r>
            <a:r>
              <a:rPr lang="en-US" sz="2400" dirty="0"/>
              <a:t> dialog box opens</a:t>
            </a:r>
            <a:r>
              <a:rPr lang="en-US" sz="2400" dirty="0" smtClean="0"/>
              <a:t>.</a:t>
            </a:r>
            <a:endParaRPr lang="en-US" sz="2400" dirty="0"/>
          </a:p>
        </p:txBody>
      </p:sp>
    </p:spTree>
    <p:extLst>
      <p:ext uri="{BB962C8B-B14F-4D97-AF65-F5344CB8AC3E}">
        <p14:creationId xmlns:p14="http://schemas.microsoft.com/office/powerpoint/2010/main" val="24506661"/>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b="1" dirty="0"/>
              <a:t>Step-by-Step: Adjust a Picture’s </a:t>
            </a:r>
            <a:br>
              <a:rPr lang="en-US" b="1" dirty="0"/>
            </a:br>
            <a:r>
              <a:rPr lang="en-US" b="1" dirty="0"/>
              <a:t>Brightness And Sharpness</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pPr marL="457200" indent="-457200">
              <a:buFont typeface="+mj-lt"/>
              <a:buAutoNum type="arabicPeriod" startAt="8"/>
            </a:pPr>
            <a:r>
              <a:rPr lang="en-US" sz="2400" dirty="0" smtClean="0"/>
              <a:t>Drag </a:t>
            </a:r>
            <a:r>
              <a:rPr lang="en-US" sz="2400" dirty="0"/>
              <a:t>the </a:t>
            </a:r>
            <a:r>
              <a:rPr lang="en-US" sz="2400" b="1" dirty="0"/>
              <a:t>Soften/Sharpen</a:t>
            </a:r>
            <a:r>
              <a:rPr lang="en-US" sz="2400" dirty="0"/>
              <a:t> </a:t>
            </a:r>
            <a:r>
              <a:rPr lang="en-US" sz="2400" dirty="0" smtClean="0"/>
              <a:t/>
            </a:r>
            <a:br>
              <a:rPr lang="en-US" sz="2400" dirty="0" smtClean="0"/>
            </a:br>
            <a:r>
              <a:rPr lang="en-US" sz="2400" dirty="0" smtClean="0"/>
              <a:t>slider </a:t>
            </a:r>
            <a:r>
              <a:rPr lang="en-US" sz="2400" dirty="0"/>
              <a:t>to 30% and drag the </a:t>
            </a:r>
            <a:r>
              <a:rPr lang="en-US" sz="2400" dirty="0" smtClean="0"/>
              <a:t/>
            </a:r>
            <a:br>
              <a:rPr lang="en-US" sz="2400" dirty="0" smtClean="0"/>
            </a:br>
            <a:r>
              <a:rPr lang="en-US" sz="2400" dirty="0" smtClean="0"/>
              <a:t>Contrast </a:t>
            </a:r>
            <a:r>
              <a:rPr lang="en-US" sz="2400" dirty="0"/>
              <a:t>slider to 10%, as </a:t>
            </a:r>
            <a:r>
              <a:rPr lang="en-US" sz="2400" dirty="0" smtClean="0"/>
              <a:t/>
            </a:r>
            <a:br>
              <a:rPr lang="en-US" sz="2400" dirty="0" smtClean="0"/>
            </a:br>
            <a:r>
              <a:rPr lang="en-US" sz="2400" dirty="0" smtClean="0"/>
              <a:t>shown at right. </a:t>
            </a:r>
            <a:endParaRPr lang="en-US" sz="2400" dirty="0"/>
          </a:p>
          <a:p>
            <a:pPr marL="457200" indent="-457200">
              <a:buFont typeface="+mj-lt"/>
              <a:buAutoNum type="arabicPeriod" startAt="8"/>
            </a:pPr>
            <a:r>
              <a:rPr lang="en-US" sz="2400" dirty="0" smtClean="0"/>
              <a:t>Click </a:t>
            </a:r>
            <a:r>
              <a:rPr lang="en-US" sz="2400" b="1" dirty="0"/>
              <a:t>Close</a:t>
            </a:r>
            <a:r>
              <a:rPr lang="en-US" sz="2400" dirty="0"/>
              <a:t> to close the </a:t>
            </a:r>
            <a:r>
              <a:rPr lang="en-US" sz="2400" dirty="0" smtClean="0"/>
              <a:t/>
            </a:r>
            <a:br>
              <a:rPr lang="en-US" sz="2400" dirty="0" smtClean="0"/>
            </a:br>
            <a:r>
              <a:rPr lang="en-US" sz="2400" dirty="0" smtClean="0"/>
              <a:t>dialog </a:t>
            </a:r>
            <a:r>
              <a:rPr lang="en-US" sz="2400" dirty="0"/>
              <a:t>box.</a:t>
            </a:r>
          </a:p>
          <a:p>
            <a:pPr marL="457200" indent="-457200">
              <a:buFont typeface="+mj-lt"/>
              <a:buAutoNum type="arabicPeriod" startAt="8"/>
            </a:pPr>
            <a:r>
              <a:rPr lang="en-US" sz="2400" b="1" dirty="0" smtClean="0"/>
              <a:t> SAVE</a:t>
            </a:r>
            <a:r>
              <a:rPr lang="en-US" sz="2400" dirty="0" smtClean="0"/>
              <a:t> </a:t>
            </a:r>
            <a:r>
              <a:rPr lang="en-US" sz="2400" dirty="0"/>
              <a:t>the presentation.</a:t>
            </a:r>
          </a:p>
          <a:p>
            <a:r>
              <a:rPr lang="en-US" sz="2400" b="1" dirty="0"/>
              <a:t>LEAVE</a:t>
            </a:r>
            <a:r>
              <a:rPr lang="en-US" sz="2400" dirty="0"/>
              <a:t> the presentation open </a:t>
            </a:r>
            <a:r>
              <a:rPr lang="en-US" sz="2400" dirty="0" smtClean="0"/>
              <a:t/>
            </a:r>
            <a:br>
              <a:rPr lang="en-US" sz="2400" dirty="0" smtClean="0"/>
            </a:br>
            <a:r>
              <a:rPr lang="en-US" sz="2400" dirty="0" smtClean="0"/>
              <a:t>to </a:t>
            </a:r>
            <a:r>
              <a:rPr lang="en-US" sz="2400" dirty="0"/>
              <a:t>use in the next exercise.</a:t>
            </a:r>
          </a:p>
          <a:p>
            <a:endParaRPr lang="en-US" sz="2400" dirty="0"/>
          </a:p>
          <a:p>
            <a:endParaRPr lang="en-US" sz="2400" dirty="0"/>
          </a:p>
        </p:txBody>
      </p:sp>
      <p:pic>
        <p:nvPicPr>
          <p:cNvPr id="4" name="Picture 3" descr="08.20.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53185" y="1556791"/>
            <a:ext cx="3687607" cy="3594329"/>
          </a:xfrm>
          <a:prstGeom prst="rect">
            <a:avLst/>
          </a:prstGeom>
        </p:spPr>
      </p:pic>
    </p:spTree>
    <p:extLst>
      <p:ext uri="{BB962C8B-B14F-4D97-AF65-F5344CB8AC3E}">
        <p14:creationId xmlns:p14="http://schemas.microsoft.com/office/powerpoint/2010/main" val="24506661"/>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US" b="1" dirty="0"/>
              <a:t>Applying Color Adjustments</a:t>
            </a:r>
          </a:p>
        </p:txBody>
      </p:sp>
      <p:sp>
        <p:nvSpPr>
          <p:cNvPr id="21506" name="Rectangle 3"/>
          <p:cNvSpPr>
            <a:spLocks noGrp="1" noChangeArrowheads="1"/>
          </p:cNvSpPr>
          <p:nvPr>
            <p:ph type="body" idx="1"/>
          </p:nvPr>
        </p:nvSpPr>
        <p:spPr>
          <a:xfrm>
            <a:off x="457200" y="1600200"/>
            <a:ext cx="8229600" cy="4876800"/>
          </a:xfrm>
        </p:spPr>
        <p:txBody>
          <a:bodyPr/>
          <a:lstStyle/>
          <a:p>
            <a:r>
              <a:rPr lang="en-US" sz="2000" dirty="0" smtClean="0"/>
              <a:t>Color </a:t>
            </a:r>
            <a:r>
              <a:rPr lang="en-US" sz="2000" dirty="0"/>
              <a:t>adjustments enable you to correct minor exposure or color problems in an image without having to open it in a third-party photo editing program. You can improve the look of a picture by making subtle adjustments, or apply dramatic adjustments that distort the </a:t>
            </a:r>
            <a:r>
              <a:rPr lang="en-US" sz="2000" dirty="0" smtClean="0"/>
              <a:t>image.</a:t>
            </a:r>
            <a:endParaRPr lang="en-US" sz="2000" dirty="0"/>
          </a:p>
          <a:p>
            <a:r>
              <a:rPr lang="en-US" sz="2000" dirty="0"/>
              <a:t>Each of the three sections on the Color button’s palette controls a different aspect of the color. </a:t>
            </a:r>
            <a:endParaRPr lang="en-US" sz="2000" dirty="0" smtClean="0"/>
          </a:p>
          <a:p>
            <a:r>
              <a:rPr lang="en-US" sz="2000" dirty="0" smtClean="0"/>
              <a:t>Color </a:t>
            </a:r>
            <a:r>
              <a:rPr lang="en-US" sz="2000" i="1" dirty="0"/>
              <a:t>Saturation </a:t>
            </a:r>
            <a:r>
              <a:rPr lang="en-US" sz="2000" dirty="0"/>
              <a:t>determines the intensity of the color, ranging from 0% (grayscale, no color) to 400% (extremely vivid color). </a:t>
            </a:r>
            <a:endParaRPr lang="en-US" sz="2000" dirty="0" smtClean="0"/>
          </a:p>
          <a:p>
            <a:r>
              <a:rPr lang="en-US" sz="2000" dirty="0" smtClean="0"/>
              <a:t>Color </a:t>
            </a:r>
            <a:r>
              <a:rPr lang="en-US" sz="2000" i="1" dirty="0"/>
              <a:t>Tone</a:t>
            </a:r>
            <a:r>
              <a:rPr lang="en-US" sz="2000" dirty="0"/>
              <a:t> refers to the subtle tint of the image’s color, ranging from warmer shades (more red) to cooler shades (more blue). </a:t>
            </a:r>
            <a:endParaRPr lang="en-US" sz="2000" dirty="0" smtClean="0"/>
          </a:p>
          <a:p>
            <a:r>
              <a:rPr lang="en-US" sz="2000" i="1" dirty="0" smtClean="0"/>
              <a:t>Recolor</a:t>
            </a:r>
            <a:r>
              <a:rPr lang="en-US" sz="2000" dirty="0" smtClean="0"/>
              <a:t> </a:t>
            </a:r>
            <a:r>
              <a:rPr lang="en-US" sz="2000" dirty="0"/>
              <a:t>enables you to select color wash to place over the image or to set it to grayscale, black and white, or washout. </a:t>
            </a:r>
            <a:endParaRPr lang="en-US" sz="2000" dirty="0" smtClean="0"/>
          </a:p>
          <a:p>
            <a:r>
              <a:rPr lang="en-US" sz="2000" dirty="0" smtClean="0"/>
              <a:t>In </a:t>
            </a:r>
            <a:r>
              <a:rPr lang="en-US" sz="2000" dirty="0"/>
              <a:t>this exercise, you will make some color corrections on a photo</a:t>
            </a:r>
            <a:r>
              <a:rPr lang="en-US" sz="2000" dirty="0" smtClean="0"/>
              <a:t>.</a:t>
            </a:r>
            <a:endParaRPr lang="en-US" sz="2000" dirty="0"/>
          </a:p>
        </p:txBody>
      </p:sp>
    </p:spTree>
    <p:extLst>
      <p:ext uri="{BB962C8B-B14F-4D97-AF65-F5344CB8AC3E}">
        <p14:creationId xmlns:p14="http://schemas.microsoft.com/office/powerpoint/2010/main" val="24506661"/>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US" b="1" dirty="0"/>
              <a:t>Step-by-Step: Apply Color Adjustments</a:t>
            </a:r>
          </a:p>
        </p:txBody>
      </p:sp>
      <p:sp>
        <p:nvSpPr>
          <p:cNvPr id="21506" name="Rectangle 3"/>
          <p:cNvSpPr>
            <a:spLocks noGrp="1" noChangeArrowheads="1"/>
          </p:cNvSpPr>
          <p:nvPr>
            <p:ph type="body" idx="1"/>
          </p:nvPr>
        </p:nvSpPr>
        <p:spPr>
          <a:xfrm>
            <a:off x="457200" y="1600200"/>
            <a:ext cx="8229600" cy="4876800"/>
          </a:xfrm>
        </p:spPr>
        <p:txBody>
          <a:bodyPr/>
          <a:lstStyle/>
          <a:p>
            <a:r>
              <a:rPr lang="en-US" sz="2400" b="1" dirty="0" smtClean="0"/>
              <a:t>USE</a:t>
            </a:r>
            <a:r>
              <a:rPr lang="en-US" sz="2400" dirty="0" smtClean="0"/>
              <a:t> </a:t>
            </a:r>
            <a:r>
              <a:rPr lang="en-US" sz="2400" dirty="0"/>
              <a:t>the </a:t>
            </a:r>
            <a:r>
              <a:rPr lang="en-US" sz="2400" b="1" i="1" dirty="0"/>
              <a:t>Exhibits Final</a:t>
            </a:r>
            <a:r>
              <a:rPr lang="en-US" sz="2400" dirty="0"/>
              <a:t> presentation that is still open from the previous exercise.</a:t>
            </a:r>
          </a:p>
          <a:p>
            <a:pPr marL="457200" indent="-457200">
              <a:buFont typeface="+mj-lt"/>
              <a:buAutoNum type="arabicPeriod"/>
            </a:pPr>
            <a:r>
              <a:rPr lang="en-US" sz="2400" dirty="0" smtClean="0"/>
              <a:t>Go </a:t>
            </a:r>
            <a:r>
              <a:rPr lang="en-US" sz="2400" dirty="0"/>
              <a:t>to slide 5 and click </a:t>
            </a:r>
            <a:r>
              <a:rPr lang="en-US" sz="2400" dirty="0" smtClean="0"/>
              <a:t/>
            </a:r>
            <a:br>
              <a:rPr lang="en-US" sz="2400" dirty="0" smtClean="0"/>
            </a:br>
            <a:r>
              <a:rPr lang="en-US" sz="2400" b="1" dirty="0" smtClean="0"/>
              <a:t>the picture</a:t>
            </a:r>
            <a:r>
              <a:rPr lang="en-US" sz="2400" dirty="0" smtClean="0"/>
              <a:t> </a:t>
            </a:r>
            <a:r>
              <a:rPr lang="en-US" sz="2400" dirty="0"/>
              <a:t>to select it.</a:t>
            </a:r>
          </a:p>
          <a:p>
            <a:pPr marL="457200" indent="-457200">
              <a:buFont typeface="+mj-lt"/>
              <a:buAutoNum type="arabicPeriod"/>
            </a:pPr>
            <a:r>
              <a:rPr lang="en-US" sz="2400" dirty="0" smtClean="0"/>
              <a:t>Click </a:t>
            </a:r>
            <a:r>
              <a:rPr lang="en-US" sz="2400" dirty="0"/>
              <a:t>the </a:t>
            </a:r>
            <a:r>
              <a:rPr lang="en-US" sz="2400" b="1" dirty="0"/>
              <a:t>Picture Tools </a:t>
            </a:r>
            <a:r>
              <a:rPr lang="en-US" sz="2400" b="1" dirty="0" smtClean="0"/>
              <a:t/>
            </a:r>
            <a:br>
              <a:rPr lang="en-US" sz="2400" b="1" dirty="0" smtClean="0"/>
            </a:br>
            <a:r>
              <a:rPr lang="en-US" sz="2400" b="1" dirty="0" smtClean="0"/>
              <a:t>Format</a:t>
            </a:r>
            <a:r>
              <a:rPr lang="en-US" sz="2400" dirty="0" smtClean="0"/>
              <a:t> tab</a:t>
            </a:r>
            <a:r>
              <a:rPr lang="en-US" sz="2400" dirty="0"/>
              <a:t>.</a:t>
            </a:r>
          </a:p>
          <a:p>
            <a:pPr marL="457200" indent="-457200">
              <a:buFont typeface="+mj-lt"/>
              <a:buAutoNum type="arabicPeriod"/>
            </a:pPr>
            <a:r>
              <a:rPr lang="en-US" sz="2400" dirty="0" smtClean="0"/>
              <a:t>In </a:t>
            </a:r>
            <a:r>
              <a:rPr lang="en-US" sz="2400" dirty="0"/>
              <a:t>the Adjust group, click </a:t>
            </a:r>
            <a:r>
              <a:rPr lang="en-US" sz="2400" dirty="0" smtClean="0"/>
              <a:t/>
            </a:r>
            <a:br>
              <a:rPr lang="en-US" sz="2400" dirty="0" smtClean="0"/>
            </a:br>
            <a:r>
              <a:rPr lang="en-US" sz="2400" b="1" dirty="0" smtClean="0"/>
              <a:t>Color</a:t>
            </a:r>
            <a:r>
              <a:rPr lang="en-US" sz="2400" dirty="0"/>
              <a:t>. A palette of color </a:t>
            </a:r>
            <a:r>
              <a:rPr lang="en-US" sz="2400" dirty="0" smtClean="0"/>
              <a:t/>
            </a:r>
            <a:br>
              <a:rPr lang="en-US" sz="2400" dirty="0" smtClean="0"/>
            </a:br>
            <a:r>
              <a:rPr lang="en-US" sz="2400" dirty="0" smtClean="0"/>
              <a:t>choices </a:t>
            </a:r>
            <a:r>
              <a:rPr lang="en-US" sz="2400" dirty="0"/>
              <a:t>appears, as </a:t>
            </a:r>
            <a:r>
              <a:rPr lang="en-US" sz="2400" dirty="0" smtClean="0"/>
              <a:t>shown</a:t>
            </a:r>
            <a:br>
              <a:rPr lang="en-US" sz="2400" dirty="0" smtClean="0"/>
            </a:br>
            <a:r>
              <a:rPr lang="en-US" sz="2400" dirty="0" smtClean="0"/>
              <a:t>at right.</a:t>
            </a:r>
            <a:endParaRPr lang="en-US" sz="2400" dirty="0"/>
          </a:p>
        </p:txBody>
      </p:sp>
      <p:pic>
        <p:nvPicPr>
          <p:cNvPr id="2" name="Picture 1" descr="08.21.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076056" y="2132856"/>
            <a:ext cx="3269744" cy="4010589"/>
          </a:xfrm>
          <a:prstGeom prst="rect">
            <a:avLst/>
          </a:prstGeom>
        </p:spPr>
      </p:pic>
    </p:spTree>
    <p:extLst>
      <p:ext uri="{BB962C8B-B14F-4D97-AF65-F5344CB8AC3E}">
        <p14:creationId xmlns:p14="http://schemas.microsoft.com/office/powerpoint/2010/main" val="24506661"/>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b="1" dirty="0"/>
              <a:t>Step-by-Step: Apply Color Adjustments</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pPr marL="457200" indent="-457200">
              <a:buFont typeface="+mj-lt"/>
              <a:buAutoNum type="arabicPeriod" startAt="4"/>
            </a:pPr>
            <a:r>
              <a:rPr lang="en-US" sz="2200" dirty="0" smtClean="0"/>
              <a:t>In </a:t>
            </a:r>
            <a:r>
              <a:rPr lang="en-US" sz="2200" dirty="0"/>
              <a:t>the Color Saturation section, click </a:t>
            </a:r>
            <a:r>
              <a:rPr lang="en-US" sz="2200" b="1" dirty="0"/>
              <a:t>Saturation 66%</a:t>
            </a:r>
            <a:r>
              <a:rPr lang="en-US" sz="2200" dirty="0"/>
              <a:t>.</a:t>
            </a:r>
          </a:p>
          <a:p>
            <a:pPr marL="457200" indent="-457200">
              <a:buFont typeface="+mj-lt"/>
              <a:buAutoNum type="arabicPeriod" startAt="4"/>
            </a:pPr>
            <a:r>
              <a:rPr lang="en-US" sz="2200" dirty="0" smtClean="0"/>
              <a:t>Click </a:t>
            </a:r>
            <a:r>
              <a:rPr lang="en-US" sz="2200" b="1" dirty="0"/>
              <a:t>Color</a:t>
            </a:r>
            <a:r>
              <a:rPr lang="en-US" sz="2200" dirty="0"/>
              <a:t> again to reopen the palette, point at </a:t>
            </a:r>
            <a:r>
              <a:rPr lang="en-US" sz="2200" b="1" dirty="0"/>
              <a:t>More Variations</a:t>
            </a:r>
            <a:r>
              <a:rPr lang="en-US" sz="2200" dirty="0"/>
              <a:t>, and in the Standard Colors group, click </a:t>
            </a:r>
            <a:r>
              <a:rPr lang="en-US" sz="2200" b="1" dirty="0"/>
              <a:t>Light Green</a:t>
            </a:r>
            <a:r>
              <a:rPr lang="en-US" sz="2200" dirty="0"/>
              <a:t>.</a:t>
            </a:r>
          </a:p>
          <a:p>
            <a:pPr marL="457200" indent="-457200">
              <a:buFont typeface="+mj-lt"/>
              <a:buAutoNum type="arabicPeriod" startAt="4"/>
            </a:pPr>
            <a:r>
              <a:rPr lang="en-US" sz="2200" dirty="0" smtClean="0"/>
              <a:t>Click </a:t>
            </a:r>
            <a:r>
              <a:rPr lang="en-US" sz="2200" b="1" dirty="0"/>
              <a:t>Color</a:t>
            </a:r>
            <a:r>
              <a:rPr lang="en-US" sz="2200" dirty="0"/>
              <a:t> again to reopen the </a:t>
            </a:r>
            <a:r>
              <a:rPr lang="en-US" sz="2200" dirty="0" smtClean="0"/>
              <a:t/>
            </a:r>
            <a:br>
              <a:rPr lang="en-US" sz="2200" dirty="0" smtClean="0"/>
            </a:br>
            <a:r>
              <a:rPr lang="en-US" sz="2200" dirty="0" smtClean="0"/>
              <a:t>palette</a:t>
            </a:r>
            <a:r>
              <a:rPr lang="en-US" sz="2200" dirty="0"/>
              <a:t>, and click </a:t>
            </a:r>
            <a:r>
              <a:rPr lang="en-US" sz="2200" b="1" dirty="0"/>
              <a:t>More Color </a:t>
            </a:r>
            <a:r>
              <a:rPr lang="en-US" sz="2200" b="1" dirty="0" smtClean="0"/>
              <a:t/>
            </a:r>
            <a:br>
              <a:rPr lang="en-US" sz="2200" b="1" dirty="0" smtClean="0"/>
            </a:br>
            <a:r>
              <a:rPr lang="en-US" sz="2200" b="1" dirty="0" smtClean="0"/>
              <a:t>Options</a:t>
            </a:r>
            <a:r>
              <a:rPr lang="en-US" sz="2200" dirty="0"/>
              <a:t>. The Format Picture dialog </a:t>
            </a:r>
            <a:r>
              <a:rPr lang="en-US" sz="2200" dirty="0" smtClean="0"/>
              <a:t/>
            </a:r>
            <a:br>
              <a:rPr lang="en-US" sz="2200" dirty="0" smtClean="0"/>
            </a:br>
            <a:r>
              <a:rPr lang="en-US" sz="2200" dirty="0" smtClean="0"/>
              <a:t>box </a:t>
            </a:r>
            <a:r>
              <a:rPr lang="en-US" sz="2200" dirty="0"/>
              <a:t>opens.</a:t>
            </a:r>
          </a:p>
          <a:p>
            <a:pPr marL="457200" indent="-457200">
              <a:buFont typeface="+mj-lt"/>
              <a:buAutoNum type="arabicPeriod" startAt="4"/>
            </a:pPr>
            <a:r>
              <a:rPr lang="en-US" sz="2200" dirty="0" smtClean="0"/>
              <a:t>In </a:t>
            </a:r>
            <a:r>
              <a:rPr lang="en-US" sz="2200" dirty="0"/>
              <a:t>the </a:t>
            </a:r>
            <a:r>
              <a:rPr lang="en-US" sz="2200" b="1" dirty="0"/>
              <a:t>Color Tone</a:t>
            </a:r>
            <a:r>
              <a:rPr lang="en-US" sz="2200" dirty="0"/>
              <a:t> section, set the </a:t>
            </a:r>
            <a:r>
              <a:rPr lang="en-US" sz="2200" dirty="0" smtClean="0"/>
              <a:t/>
            </a:r>
            <a:br>
              <a:rPr lang="en-US" sz="2200" dirty="0" smtClean="0"/>
            </a:br>
            <a:r>
              <a:rPr lang="en-US" sz="2200" b="1" dirty="0" smtClean="0"/>
              <a:t>Temperature</a:t>
            </a:r>
            <a:r>
              <a:rPr lang="en-US" sz="2200" dirty="0" smtClean="0"/>
              <a:t> </a:t>
            </a:r>
            <a:r>
              <a:rPr lang="en-US" sz="2200" dirty="0"/>
              <a:t>slider to </a:t>
            </a:r>
            <a:r>
              <a:rPr lang="en-US" sz="2200" b="1" dirty="0"/>
              <a:t>10,000</a:t>
            </a:r>
            <a:r>
              <a:rPr lang="en-US" sz="2200" dirty="0"/>
              <a:t>. </a:t>
            </a:r>
            <a:r>
              <a:rPr lang="en-US" sz="2200" dirty="0" smtClean="0"/>
              <a:t/>
            </a:r>
            <a:br>
              <a:rPr lang="en-US" sz="2200" dirty="0" smtClean="0"/>
            </a:br>
            <a:r>
              <a:rPr lang="en-US" sz="2200" dirty="0" smtClean="0"/>
              <a:t>See figure at right.</a:t>
            </a:r>
            <a:endParaRPr lang="en-US" sz="2200" dirty="0"/>
          </a:p>
          <a:p>
            <a:pPr marL="457200" indent="-457200">
              <a:buFont typeface="+mj-lt"/>
              <a:buAutoNum type="arabicPeriod" startAt="4"/>
            </a:pPr>
            <a:r>
              <a:rPr lang="en-US" sz="2200" dirty="0" smtClean="0"/>
              <a:t>Click </a:t>
            </a:r>
            <a:r>
              <a:rPr lang="en-US" sz="2200" b="1" dirty="0"/>
              <a:t>Close</a:t>
            </a:r>
            <a:r>
              <a:rPr lang="en-US" sz="2200" dirty="0"/>
              <a:t> to close the dialog box.</a:t>
            </a:r>
          </a:p>
          <a:p>
            <a:pPr marL="457200" indent="-457200">
              <a:buFont typeface="+mj-lt"/>
              <a:buAutoNum type="arabicPeriod" startAt="4"/>
            </a:pPr>
            <a:r>
              <a:rPr lang="en-US" sz="2200" b="1" dirty="0" smtClean="0"/>
              <a:t>SAVE</a:t>
            </a:r>
            <a:r>
              <a:rPr lang="en-US" sz="2200" dirty="0" smtClean="0"/>
              <a:t> </a:t>
            </a:r>
            <a:r>
              <a:rPr lang="en-US" sz="2200" dirty="0"/>
              <a:t>the presentation.</a:t>
            </a:r>
          </a:p>
          <a:p>
            <a:r>
              <a:rPr lang="en-US" sz="2200" b="1" dirty="0"/>
              <a:t>LEAVE</a:t>
            </a:r>
            <a:r>
              <a:rPr lang="en-US" sz="2200" dirty="0"/>
              <a:t> the presentation open to use in the next exercise.</a:t>
            </a:r>
          </a:p>
          <a:p>
            <a:endParaRPr lang="en-US" sz="2200" dirty="0"/>
          </a:p>
          <a:p>
            <a:endParaRPr lang="en-US" sz="2200" dirty="0"/>
          </a:p>
        </p:txBody>
      </p:sp>
      <p:pic>
        <p:nvPicPr>
          <p:cNvPr id="2" name="Picture 1" descr="08.22.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220072" y="2852936"/>
            <a:ext cx="3287593" cy="3237528"/>
          </a:xfrm>
          <a:prstGeom prst="rect">
            <a:avLst/>
          </a:prstGeom>
        </p:spPr>
      </p:pic>
    </p:spTree>
    <p:extLst>
      <p:ext uri="{BB962C8B-B14F-4D97-AF65-F5344CB8AC3E}">
        <p14:creationId xmlns:p14="http://schemas.microsoft.com/office/powerpoint/2010/main" val="24506661"/>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US" b="1" dirty="0"/>
              <a:t>Adding Effects to a Picture</a:t>
            </a:r>
          </a:p>
        </p:txBody>
      </p:sp>
      <p:sp>
        <p:nvSpPr>
          <p:cNvPr id="21506" name="Rectangle 3"/>
          <p:cNvSpPr>
            <a:spLocks noGrp="1" noChangeArrowheads="1"/>
          </p:cNvSpPr>
          <p:nvPr>
            <p:ph type="body" idx="1"/>
          </p:nvPr>
        </p:nvSpPr>
        <p:spPr>
          <a:xfrm>
            <a:off x="457200" y="1600200"/>
            <a:ext cx="8229600" cy="4876800"/>
          </a:xfrm>
        </p:spPr>
        <p:txBody>
          <a:bodyPr/>
          <a:lstStyle/>
          <a:p>
            <a:r>
              <a:rPr lang="en-US" sz="2400" dirty="0" smtClean="0"/>
              <a:t>There </a:t>
            </a:r>
            <a:r>
              <a:rPr lang="en-US" sz="2400" dirty="0"/>
              <a:t>are two types of effects that you can apply to a picture: picture effects (such as Glow, Shadow, and Bevel), which affect the outer edges of the picture, and artistic effects (such as Chalk Sketch or Line Drawing), which affect the picture itself.</a:t>
            </a:r>
          </a:p>
          <a:p>
            <a:r>
              <a:rPr lang="en-US" sz="2400" dirty="0" smtClean="0"/>
              <a:t>Picture </a:t>
            </a:r>
            <a:r>
              <a:rPr lang="en-US" sz="2400" dirty="0"/>
              <a:t>effects apply to the edges of a picture, and not to the picture itself. For example, you can apply a beveled frame to a picture, or make its edges fuzzy. </a:t>
            </a:r>
            <a:endParaRPr lang="en-US" sz="2400" dirty="0" smtClean="0"/>
          </a:p>
          <a:p>
            <a:r>
              <a:rPr lang="en-US" sz="2400" dirty="0" smtClean="0"/>
              <a:t>In </a:t>
            </a:r>
            <a:r>
              <a:rPr lang="en-US" sz="2400" dirty="0"/>
              <a:t>the following exercise, you will apply a bevel and a glow effect. </a:t>
            </a:r>
          </a:p>
          <a:p>
            <a:r>
              <a:rPr lang="en-US" sz="2400" dirty="0" smtClean="0"/>
              <a:t>.</a:t>
            </a:r>
            <a:endParaRPr lang="en-US" sz="2400" dirty="0"/>
          </a:p>
        </p:txBody>
      </p:sp>
    </p:spTree>
    <p:extLst>
      <p:ext uri="{BB962C8B-B14F-4D97-AF65-F5344CB8AC3E}">
        <p14:creationId xmlns:p14="http://schemas.microsoft.com/office/powerpoint/2010/main" val="24506661"/>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US" b="1" dirty="0"/>
              <a:t>Step-by-Step: Add Picture Effects to a Picture</a:t>
            </a:r>
          </a:p>
        </p:txBody>
      </p:sp>
      <p:sp>
        <p:nvSpPr>
          <p:cNvPr id="21506" name="Rectangle 3"/>
          <p:cNvSpPr>
            <a:spLocks noGrp="1" noChangeArrowheads="1"/>
          </p:cNvSpPr>
          <p:nvPr>
            <p:ph type="body" idx="1"/>
          </p:nvPr>
        </p:nvSpPr>
        <p:spPr>
          <a:xfrm>
            <a:off x="457200" y="1600200"/>
            <a:ext cx="8229600" cy="4876800"/>
          </a:xfrm>
        </p:spPr>
        <p:txBody>
          <a:bodyPr/>
          <a:lstStyle/>
          <a:p>
            <a:r>
              <a:rPr lang="en-US" sz="2400" b="1" dirty="0" smtClean="0"/>
              <a:t>USE</a:t>
            </a:r>
            <a:r>
              <a:rPr lang="en-US" sz="2400" dirty="0" smtClean="0"/>
              <a:t> </a:t>
            </a:r>
            <a:r>
              <a:rPr lang="en-US" sz="2400" dirty="0"/>
              <a:t>the </a:t>
            </a:r>
            <a:r>
              <a:rPr lang="en-US" sz="2400" b="1" i="1" dirty="0"/>
              <a:t>Exhibits Final</a:t>
            </a:r>
            <a:r>
              <a:rPr lang="en-US" sz="2400" dirty="0"/>
              <a:t> presentation that is still open from the previous exercise.</a:t>
            </a:r>
          </a:p>
          <a:p>
            <a:pPr marL="457200" indent="-457200">
              <a:buFont typeface="+mj-lt"/>
              <a:buAutoNum type="arabicPeriod"/>
            </a:pPr>
            <a:r>
              <a:rPr lang="en-US" sz="2400" dirty="0" smtClean="0"/>
              <a:t>Go </a:t>
            </a:r>
            <a:r>
              <a:rPr lang="en-US" sz="2400" dirty="0"/>
              <a:t>to slide 4 and click </a:t>
            </a:r>
            <a:r>
              <a:rPr lang="en-US" sz="2400" b="1" dirty="0"/>
              <a:t>the picture</a:t>
            </a:r>
            <a:r>
              <a:rPr lang="en-US" sz="2400" dirty="0"/>
              <a:t> to select it.</a:t>
            </a:r>
          </a:p>
          <a:p>
            <a:pPr marL="457200" indent="-457200">
              <a:buFont typeface="+mj-lt"/>
              <a:buAutoNum type="arabicPeriod"/>
            </a:pPr>
            <a:r>
              <a:rPr lang="en-US" sz="2400" dirty="0" smtClean="0"/>
              <a:t>Click </a:t>
            </a:r>
            <a:r>
              <a:rPr lang="en-US" sz="2400" dirty="0"/>
              <a:t>the </a:t>
            </a:r>
            <a:r>
              <a:rPr lang="en-US" sz="2400" b="1" dirty="0"/>
              <a:t>Picture Tools Format</a:t>
            </a:r>
            <a:r>
              <a:rPr lang="en-US" sz="2400" dirty="0"/>
              <a:t> tab.</a:t>
            </a:r>
          </a:p>
          <a:p>
            <a:pPr marL="457200" indent="-457200">
              <a:buFont typeface="+mj-lt"/>
              <a:buAutoNum type="arabicPeriod"/>
            </a:pPr>
            <a:r>
              <a:rPr lang="en-US" sz="2400" dirty="0" smtClean="0"/>
              <a:t>Click </a:t>
            </a:r>
            <a:r>
              <a:rPr lang="en-US" sz="2400" dirty="0"/>
              <a:t>the </a:t>
            </a:r>
            <a:r>
              <a:rPr lang="en-US" sz="2400" b="1" dirty="0"/>
              <a:t>Picture Effects</a:t>
            </a:r>
            <a:r>
              <a:rPr lang="en-US" sz="2400" dirty="0"/>
              <a:t> button, point to </a:t>
            </a:r>
            <a:r>
              <a:rPr lang="en-US" sz="2400" b="1" dirty="0"/>
              <a:t>Presets</a:t>
            </a:r>
            <a:r>
              <a:rPr lang="en-US" sz="2400" dirty="0"/>
              <a:t> in the drop-down menu that appears, and click </a:t>
            </a:r>
            <a:r>
              <a:rPr lang="en-US" sz="2400" b="1" dirty="0"/>
              <a:t>Preset 5</a:t>
            </a:r>
            <a:r>
              <a:rPr lang="en-US" sz="2400" dirty="0"/>
              <a:t>. A preset formatting effect is applied.</a:t>
            </a:r>
          </a:p>
          <a:p>
            <a:pPr marL="457200" indent="-457200">
              <a:buFont typeface="+mj-lt"/>
              <a:buAutoNum type="arabicPeriod"/>
            </a:pPr>
            <a:r>
              <a:rPr lang="en-US" sz="2400" dirty="0" smtClean="0"/>
              <a:t>Click </a:t>
            </a:r>
            <a:r>
              <a:rPr lang="en-US" sz="2400" dirty="0"/>
              <a:t>the </a:t>
            </a:r>
            <a:r>
              <a:rPr lang="en-US" sz="2400" b="1" dirty="0"/>
              <a:t>Picture Effects</a:t>
            </a:r>
            <a:r>
              <a:rPr lang="en-US" sz="2400" dirty="0"/>
              <a:t> button, point to </a:t>
            </a:r>
            <a:r>
              <a:rPr lang="en-US" sz="2400" b="1" dirty="0"/>
              <a:t>Bevel</a:t>
            </a:r>
            <a:r>
              <a:rPr lang="en-US" sz="2400" dirty="0"/>
              <a:t>, and click </a:t>
            </a:r>
            <a:r>
              <a:rPr lang="en-US" sz="2400" b="1" dirty="0"/>
              <a:t>Relaxed Inset</a:t>
            </a:r>
            <a:r>
              <a:rPr lang="en-US" sz="2400" dirty="0"/>
              <a:t>. A different bevel is applied.</a:t>
            </a:r>
          </a:p>
          <a:p>
            <a:pPr marL="457200" indent="-457200">
              <a:buFont typeface="+mj-lt"/>
              <a:buAutoNum type="arabicPeriod"/>
            </a:pPr>
            <a:r>
              <a:rPr lang="en-US" sz="2400" dirty="0" smtClean="0"/>
              <a:t>Click </a:t>
            </a:r>
            <a:r>
              <a:rPr lang="en-US" sz="2400" dirty="0"/>
              <a:t>the </a:t>
            </a:r>
            <a:r>
              <a:rPr lang="en-US" sz="2400" b="1" dirty="0"/>
              <a:t>Picture Effects</a:t>
            </a:r>
            <a:r>
              <a:rPr lang="en-US" sz="2400" dirty="0"/>
              <a:t> button, point to </a:t>
            </a:r>
            <a:r>
              <a:rPr lang="en-US" sz="2400" b="1" dirty="0"/>
              <a:t>Glow</a:t>
            </a:r>
            <a:r>
              <a:rPr lang="en-US" sz="2400" dirty="0"/>
              <a:t>, and click </a:t>
            </a:r>
            <a:r>
              <a:rPr lang="en-US" sz="2400" b="1" dirty="0"/>
              <a:t>Periwinkle, 8 point glow, Accent color 5</a:t>
            </a:r>
            <a:r>
              <a:rPr lang="en-US" sz="2400" dirty="0"/>
              <a:t>. An 8-point periwinkle blue glow is placed around the picture</a:t>
            </a:r>
            <a:r>
              <a:rPr lang="en-US" sz="2400" dirty="0" smtClean="0"/>
              <a:t>.</a:t>
            </a:r>
            <a:endParaRPr lang="en-US" sz="2400" dirty="0"/>
          </a:p>
        </p:txBody>
      </p:sp>
    </p:spTree>
    <p:extLst>
      <p:ext uri="{BB962C8B-B14F-4D97-AF65-F5344CB8AC3E}">
        <p14:creationId xmlns:p14="http://schemas.microsoft.com/office/powerpoint/2010/main" val="2450666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US" b="1" dirty="0"/>
              <a:t>Adding a Picture to a Slide</a:t>
            </a:r>
          </a:p>
        </p:txBody>
      </p:sp>
      <p:sp>
        <p:nvSpPr>
          <p:cNvPr id="21506" name="Rectangle 3"/>
          <p:cNvSpPr>
            <a:spLocks noGrp="1" noChangeArrowheads="1"/>
          </p:cNvSpPr>
          <p:nvPr>
            <p:ph type="body" idx="1"/>
          </p:nvPr>
        </p:nvSpPr>
        <p:spPr>
          <a:xfrm>
            <a:off x="457200" y="1600200"/>
            <a:ext cx="8229600" cy="4876800"/>
          </a:xfrm>
        </p:spPr>
        <p:txBody>
          <a:bodyPr/>
          <a:lstStyle/>
          <a:p>
            <a:r>
              <a:rPr lang="en-US" sz="2400" dirty="0" smtClean="0"/>
              <a:t>Pictures </a:t>
            </a:r>
            <a:r>
              <a:rPr lang="en-US" sz="2400" dirty="0"/>
              <a:t>can be used to illustrate a slide’s content or provide visual interest to help hold the audience’s attention. </a:t>
            </a:r>
            <a:endParaRPr lang="en-US" sz="2400" dirty="0" smtClean="0"/>
          </a:p>
          <a:p>
            <a:r>
              <a:rPr lang="en-US" sz="2400" dirty="0" smtClean="0"/>
              <a:t>You </a:t>
            </a:r>
            <a:r>
              <a:rPr lang="en-US" sz="2400" dirty="0"/>
              <a:t>can insert clip art files that are installed with or accessed through Microsoft Office, or you can insert any picture with a compatible file format.</a:t>
            </a:r>
          </a:p>
        </p:txBody>
      </p:sp>
    </p:spTree>
    <p:extLst>
      <p:ext uri="{BB962C8B-B14F-4D97-AF65-F5344CB8AC3E}">
        <p14:creationId xmlns:p14="http://schemas.microsoft.com/office/powerpoint/2010/main" val="24506661"/>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b="1" dirty="0"/>
              <a:t>Step-by-Step: Add Picture Effects to a Picture</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pPr marL="457200" indent="-457200">
              <a:buFont typeface="+mj-lt"/>
              <a:buAutoNum type="arabicPeriod" startAt="6"/>
            </a:pPr>
            <a:r>
              <a:rPr lang="en-US" sz="2400" dirty="0" smtClean="0"/>
              <a:t>Click </a:t>
            </a:r>
            <a:r>
              <a:rPr lang="en-US" sz="2400" dirty="0"/>
              <a:t>away </a:t>
            </a:r>
            <a:r>
              <a:rPr lang="en-US" sz="2400" dirty="0" smtClean="0"/>
              <a:t/>
            </a:r>
            <a:br>
              <a:rPr lang="en-US" sz="2400" dirty="0" smtClean="0"/>
            </a:br>
            <a:r>
              <a:rPr lang="en-US" sz="2400" dirty="0" smtClean="0"/>
              <a:t>from </a:t>
            </a:r>
            <a:r>
              <a:rPr lang="en-US" sz="2400" dirty="0"/>
              <a:t>the </a:t>
            </a:r>
            <a:r>
              <a:rPr lang="en-US" sz="2400" dirty="0" smtClean="0"/>
              <a:t/>
            </a:r>
            <a:br>
              <a:rPr lang="en-US" sz="2400" dirty="0" smtClean="0"/>
            </a:br>
            <a:r>
              <a:rPr lang="en-US" sz="2400" dirty="0" smtClean="0"/>
              <a:t>picture </a:t>
            </a:r>
            <a:r>
              <a:rPr lang="en-US" sz="2400" dirty="0"/>
              <a:t>to </a:t>
            </a:r>
            <a:r>
              <a:rPr lang="en-US" sz="2400" dirty="0" smtClean="0"/>
              <a:t/>
            </a:r>
            <a:br>
              <a:rPr lang="en-US" sz="2400" dirty="0" smtClean="0"/>
            </a:br>
            <a:r>
              <a:rPr lang="en-US" sz="2400" dirty="0" smtClean="0"/>
              <a:t>deselect </a:t>
            </a:r>
            <a:r>
              <a:rPr lang="en-US" sz="2400" dirty="0"/>
              <a:t>it </a:t>
            </a:r>
            <a:r>
              <a:rPr lang="en-US" sz="2400" dirty="0" smtClean="0"/>
              <a:t/>
            </a:r>
            <a:br>
              <a:rPr lang="en-US" sz="2400" dirty="0" smtClean="0"/>
            </a:br>
            <a:r>
              <a:rPr lang="en-US" sz="2400" dirty="0" smtClean="0"/>
              <a:t>so </a:t>
            </a:r>
            <a:r>
              <a:rPr lang="en-US" sz="2400" dirty="0"/>
              <a:t>you can </a:t>
            </a:r>
            <a:r>
              <a:rPr lang="en-US" sz="2400" dirty="0" smtClean="0"/>
              <a:t/>
            </a:r>
            <a:br>
              <a:rPr lang="en-US" sz="2400" dirty="0" smtClean="0"/>
            </a:br>
            <a:r>
              <a:rPr lang="en-US" sz="2400" dirty="0" smtClean="0"/>
              <a:t>see </a:t>
            </a:r>
            <a:r>
              <a:rPr lang="en-US" sz="2400" dirty="0"/>
              <a:t>it more </a:t>
            </a:r>
            <a:r>
              <a:rPr lang="en-US" sz="2400" dirty="0" smtClean="0"/>
              <a:t/>
            </a:r>
            <a:br>
              <a:rPr lang="en-US" sz="2400" dirty="0" smtClean="0"/>
            </a:br>
            <a:r>
              <a:rPr lang="en-US" sz="2400" dirty="0" smtClean="0"/>
              <a:t>clearly</a:t>
            </a:r>
            <a:r>
              <a:rPr lang="en-US" sz="2400" dirty="0"/>
              <a:t>. The </a:t>
            </a:r>
            <a:r>
              <a:rPr lang="en-US" sz="2400" dirty="0" smtClean="0"/>
              <a:t/>
            </a:r>
            <a:br>
              <a:rPr lang="en-US" sz="2400" dirty="0" smtClean="0"/>
            </a:br>
            <a:r>
              <a:rPr lang="en-US" sz="2400" dirty="0" smtClean="0"/>
              <a:t>slide </a:t>
            </a:r>
            <a:r>
              <a:rPr lang="en-US" sz="2400" dirty="0"/>
              <a:t>should </a:t>
            </a:r>
            <a:r>
              <a:rPr lang="en-US" sz="2400" dirty="0" smtClean="0"/>
              <a:t/>
            </a:r>
            <a:br>
              <a:rPr lang="en-US" sz="2400" dirty="0" smtClean="0"/>
            </a:br>
            <a:r>
              <a:rPr lang="en-US" sz="2400" dirty="0" smtClean="0"/>
              <a:t>look </a:t>
            </a:r>
            <a:r>
              <a:rPr lang="en-US" sz="2400" dirty="0"/>
              <a:t>like </a:t>
            </a:r>
            <a:r>
              <a:rPr lang="en-US" sz="2400" dirty="0" smtClean="0"/>
              <a:t>the </a:t>
            </a:r>
            <a:br>
              <a:rPr lang="en-US" sz="2400" dirty="0" smtClean="0"/>
            </a:br>
            <a:r>
              <a:rPr lang="en-US" sz="2400" dirty="0" smtClean="0"/>
              <a:t>figure at right.</a:t>
            </a:r>
            <a:endParaRPr lang="en-US" sz="2400" dirty="0"/>
          </a:p>
          <a:p>
            <a:pPr marL="457200" indent="-457200">
              <a:buFont typeface="+mj-lt"/>
              <a:buAutoNum type="arabicPeriod" startAt="6"/>
            </a:pPr>
            <a:r>
              <a:rPr lang="en-US" sz="2400" b="1" dirty="0" smtClean="0"/>
              <a:t>SAVE</a:t>
            </a:r>
            <a:r>
              <a:rPr lang="en-US" sz="2400" dirty="0" smtClean="0"/>
              <a:t> </a:t>
            </a:r>
            <a:r>
              <a:rPr lang="en-US" sz="2400" dirty="0"/>
              <a:t>the presentation.</a:t>
            </a:r>
          </a:p>
          <a:p>
            <a:r>
              <a:rPr lang="en-US" sz="2400" b="1" dirty="0"/>
              <a:t>LEAVE</a:t>
            </a:r>
            <a:r>
              <a:rPr lang="en-US" sz="2400" dirty="0"/>
              <a:t> the presentation open to use in the next exercise</a:t>
            </a:r>
          </a:p>
        </p:txBody>
      </p:sp>
      <p:pic>
        <p:nvPicPr>
          <p:cNvPr id="2" name="Picture 1" descr="08.23.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843808" y="1556792"/>
            <a:ext cx="5637156" cy="3493616"/>
          </a:xfrm>
          <a:prstGeom prst="rect">
            <a:avLst/>
          </a:prstGeom>
        </p:spPr>
      </p:pic>
    </p:spTree>
    <p:extLst>
      <p:ext uri="{BB962C8B-B14F-4D97-AF65-F5344CB8AC3E}">
        <p14:creationId xmlns:p14="http://schemas.microsoft.com/office/powerpoint/2010/main" val="24506661"/>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US" b="1" dirty="0"/>
              <a:t>Adding Artistic Effects</a:t>
            </a:r>
          </a:p>
        </p:txBody>
      </p:sp>
      <p:sp>
        <p:nvSpPr>
          <p:cNvPr id="21506" name="Rectangle 3"/>
          <p:cNvSpPr>
            <a:spLocks noGrp="1" noChangeArrowheads="1"/>
          </p:cNvSpPr>
          <p:nvPr>
            <p:ph type="body" idx="1"/>
          </p:nvPr>
        </p:nvSpPr>
        <p:spPr>
          <a:xfrm>
            <a:off x="457200" y="1600200"/>
            <a:ext cx="8229600" cy="4876800"/>
          </a:xfrm>
        </p:spPr>
        <p:txBody>
          <a:bodyPr/>
          <a:lstStyle/>
          <a:p>
            <a:r>
              <a:rPr lang="en-US" sz="2400" dirty="0" smtClean="0"/>
              <a:t>Artistic </a:t>
            </a:r>
            <a:r>
              <a:rPr lang="en-US" sz="2400" dirty="0"/>
              <a:t>effects are new in PowerPoint 2010. They enable you to transform the picture itself, not just the outer edges. </a:t>
            </a:r>
            <a:endParaRPr lang="en-US" sz="2400" dirty="0" smtClean="0"/>
          </a:p>
          <a:p>
            <a:r>
              <a:rPr lang="en-US" sz="2400" dirty="0" smtClean="0"/>
              <a:t>Some </a:t>
            </a:r>
            <a:r>
              <a:rPr lang="en-US" sz="2400" dirty="0"/>
              <a:t>of the effects, such as the Pencil Sketch effect you apply in this exercise, can even make the picture look less like a photograph and more like a hand-drawn work of art</a:t>
            </a:r>
            <a:r>
              <a:rPr lang="en-US" sz="2400" dirty="0" smtClean="0"/>
              <a:t>.</a:t>
            </a:r>
            <a:endParaRPr lang="en-US" sz="2400" dirty="0"/>
          </a:p>
        </p:txBody>
      </p:sp>
    </p:spTree>
    <p:extLst>
      <p:ext uri="{BB962C8B-B14F-4D97-AF65-F5344CB8AC3E}">
        <p14:creationId xmlns:p14="http://schemas.microsoft.com/office/powerpoint/2010/main" val="24506661"/>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US" b="1" dirty="0"/>
              <a:t>Step-by-Step: Add Artistic Effects to a Picture</a:t>
            </a:r>
          </a:p>
        </p:txBody>
      </p:sp>
      <p:sp>
        <p:nvSpPr>
          <p:cNvPr id="21506" name="Rectangle 3"/>
          <p:cNvSpPr>
            <a:spLocks noGrp="1" noChangeArrowheads="1"/>
          </p:cNvSpPr>
          <p:nvPr>
            <p:ph type="body" idx="1"/>
          </p:nvPr>
        </p:nvSpPr>
        <p:spPr>
          <a:xfrm>
            <a:off x="457200" y="1600200"/>
            <a:ext cx="8229600" cy="4876800"/>
          </a:xfrm>
        </p:spPr>
        <p:txBody>
          <a:bodyPr/>
          <a:lstStyle/>
          <a:p>
            <a:pPr>
              <a:spcBef>
                <a:spcPts val="300"/>
              </a:spcBef>
            </a:pPr>
            <a:r>
              <a:rPr lang="en-US" sz="2000" b="1" dirty="0" smtClean="0"/>
              <a:t>USE</a:t>
            </a:r>
            <a:r>
              <a:rPr lang="en-US" sz="2000" dirty="0" smtClean="0"/>
              <a:t> </a:t>
            </a:r>
            <a:r>
              <a:rPr lang="en-US" sz="2000" dirty="0"/>
              <a:t>the </a:t>
            </a:r>
            <a:r>
              <a:rPr lang="en-US" sz="2000" b="1" i="1" dirty="0"/>
              <a:t>Exhibits Final</a:t>
            </a:r>
            <a:r>
              <a:rPr lang="en-US" sz="2000" dirty="0"/>
              <a:t> presentation that is still open from the previous exercise.</a:t>
            </a:r>
          </a:p>
          <a:p>
            <a:pPr marL="457200" indent="-457200">
              <a:spcBef>
                <a:spcPts val="300"/>
              </a:spcBef>
              <a:buFont typeface="+mj-lt"/>
              <a:buAutoNum type="arabicPeriod"/>
            </a:pPr>
            <a:r>
              <a:rPr lang="en-US" sz="2000" dirty="0" smtClean="0"/>
              <a:t>Go </a:t>
            </a:r>
            <a:r>
              <a:rPr lang="en-US" sz="2000" dirty="0"/>
              <a:t>to slide 7 and click </a:t>
            </a:r>
            <a:r>
              <a:rPr lang="en-US" sz="2000" dirty="0" smtClean="0"/>
              <a:t/>
            </a:r>
            <a:br>
              <a:rPr lang="en-US" sz="2000" dirty="0" smtClean="0"/>
            </a:br>
            <a:r>
              <a:rPr lang="en-US" sz="2000" b="1" dirty="0" smtClean="0"/>
              <a:t>the </a:t>
            </a:r>
            <a:r>
              <a:rPr lang="en-US" sz="2000" b="1" dirty="0"/>
              <a:t>picture</a:t>
            </a:r>
            <a:r>
              <a:rPr lang="en-US" sz="2000" dirty="0"/>
              <a:t> to select it.</a:t>
            </a:r>
          </a:p>
          <a:p>
            <a:pPr marL="457200" indent="-457200">
              <a:spcBef>
                <a:spcPts val="300"/>
              </a:spcBef>
              <a:buFont typeface="+mj-lt"/>
              <a:buAutoNum type="arabicPeriod"/>
            </a:pPr>
            <a:r>
              <a:rPr lang="en-US" sz="2000" dirty="0" smtClean="0"/>
              <a:t>Click </a:t>
            </a:r>
            <a:r>
              <a:rPr lang="en-US" sz="2000" dirty="0"/>
              <a:t>the </a:t>
            </a:r>
            <a:r>
              <a:rPr lang="en-US" sz="2000" b="1" dirty="0"/>
              <a:t>Picture Tools </a:t>
            </a:r>
            <a:r>
              <a:rPr lang="en-US" sz="2000" b="1" dirty="0" smtClean="0"/>
              <a:t/>
            </a:r>
            <a:br>
              <a:rPr lang="en-US" sz="2000" b="1" dirty="0" smtClean="0"/>
            </a:br>
            <a:r>
              <a:rPr lang="en-US" sz="2000" b="1" dirty="0" smtClean="0"/>
              <a:t>Format</a:t>
            </a:r>
            <a:r>
              <a:rPr lang="en-US" sz="2000" dirty="0" smtClean="0"/>
              <a:t> </a:t>
            </a:r>
            <a:r>
              <a:rPr lang="en-US" sz="2000" dirty="0"/>
              <a:t>tab.</a:t>
            </a:r>
          </a:p>
          <a:p>
            <a:pPr marL="457200" indent="-457200">
              <a:spcBef>
                <a:spcPts val="300"/>
              </a:spcBef>
              <a:buFont typeface="+mj-lt"/>
              <a:buAutoNum type="arabicPeriod"/>
            </a:pPr>
            <a:r>
              <a:rPr lang="en-US" sz="2000" dirty="0" smtClean="0"/>
              <a:t>Click </a:t>
            </a:r>
            <a:r>
              <a:rPr lang="en-US" sz="2000" b="1" dirty="0"/>
              <a:t>Artistic Effects</a:t>
            </a:r>
            <a:r>
              <a:rPr lang="en-US" sz="2000" dirty="0"/>
              <a:t> in </a:t>
            </a:r>
            <a:r>
              <a:rPr lang="en-US" sz="2000" dirty="0" smtClean="0"/>
              <a:t/>
            </a:r>
            <a:br>
              <a:rPr lang="en-US" sz="2000" dirty="0" smtClean="0"/>
            </a:br>
            <a:r>
              <a:rPr lang="en-US" sz="2000" dirty="0" smtClean="0"/>
              <a:t>the </a:t>
            </a:r>
            <a:r>
              <a:rPr lang="en-US" sz="2000" dirty="0"/>
              <a:t>Picture Styles group </a:t>
            </a:r>
            <a:r>
              <a:rPr lang="en-US" sz="2000" dirty="0" smtClean="0"/>
              <a:t/>
            </a:r>
            <a:br>
              <a:rPr lang="en-US" sz="2000" dirty="0" smtClean="0"/>
            </a:br>
            <a:r>
              <a:rPr lang="en-US" sz="2000" dirty="0" smtClean="0"/>
              <a:t>to </a:t>
            </a:r>
            <a:r>
              <a:rPr lang="en-US" sz="2000" dirty="0"/>
              <a:t>open the Artistic </a:t>
            </a:r>
            <a:r>
              <a:rPr lang="en-US" sz="2000" dirty="0" smtClean="0"/>
              <a:t>Effects </a:t>
            </a:r>
            <a:br>
              <a:rPr lang="en-US" sz="2000" dirty="0" smtClean="0"/>
            </a:br>
            <a:r>
              <a:rPr lang="en-US" sz="2000" dirty="0" smtClean="0"/>
              <a:t>gallery</a:t>
            </a:r>
            <a:r>
              <a:rPr lang="en-US" sz="2000" dirty="0"/>
              <a:t>, and </a:t>
            </a:r>
            <a:r>
              <a:rPr lang="en-US" sz="2000" dirty="0" smtClean="0"/>
              <a:t>point </a:t>
            </a:r>
            <a:r>
              <a:rPr lang="en-US" sz="2000" dirty="0"/>
              <a:t>to several </a:t>
            </a:r>
            <a:r>
              <a:rPr lang="en-US" sz="2000" dirty="0" smtClean="0"/>
              <a:t/>
            </a:r>
            <a:br>
              <a:rPr lang="en-US" sz="2000" dirty="0" smtClean="0"/>
            </a:br>
            <a:r>
              <a:rPr lang="en-US" sz="2000" dirty="0" smtClean="0"/>
              <a:t>different </a:t>
            </a:r>
            <a:r>
              <a:rPr lang="en-US" sz="2000" dirty="0"/>
              <a:t>settings in the </a:t>
            </a:r>
            <a:r>
              <a:rPr lang="en-US" sz="2000" dirty="0" smtClean="0"/>
              <a:t/>
            </a:r>
            <a:br>
              <a:rPr lang="en-US" sz="2000" dirty="0" smtClean="0"/>
            </a:br>
            <a:r>
              <a:rPr lang="en-US" sz="2000" dirty="0" smtClean="0"/>
              <a:t>gallery</a:t>
            </a:r>
            <a:r>
              <a:rPr lang="en-US" sz="2000" dirty="0"/>
              <a:t>. Observe their effect on the image behind the open palette.</a:t>
            </a:r>
          </a:p>
          <a:p>
            <a:pPr marL="457200" indent="-457200">
              <a:spcBef>
                <a:spcPts val="300"/>
              </a:spcBef>
              <a:buFont typeface="+mj-lt"/>
              <a:buAutoNum type="arabicPeriod"/>
            </a:pPr>
            <a:r>
              <a:rPr lang="en-US" sz="2000" dirty="0" smtClean="0"/>
              <a:t>Click </a:t>
            </a:r>
            <a:r>
              <a:rPr lang="en-US" sz="2000" b="1" dirty="0"/>
              <a:t>Paint Strokes</a:t>
            </a:r>
            <a:r>
              <a:rPr lang="en-US" sz="2000" dirty="0"/>
              <a:t>. Your slide should look similar to </a:t>
            </a:r>
            <a:r>
              <a:rPr lang="en-US" sz="2000" dirty="0" smtClean="0"/>
              <a:t>the one above.</a:t>
            </a:r>
            <a:endParaRPr lang="en-US" sz="2000" dirty="0"/>
          </a:p>
          <a:p>
            <a:pPr marL="457200" indent="-457200">
              <a:spcBef>
                <a:spcPts val="300"/>
              </a:spcBef>
              <a:buFont typeface="+mj-lt"/>
              <a:buAutoNum type="arabicPeriod"/>
            </a:pPr>
            <a:r>
              <a:rPr lang="en-US" sz="2000" b="1" dirty="0" smtClean="0"/>
              <a:t>SAVE</a:t>
            </a:r>
            <a:r>
              <a:rPr lang="en-US" sz="2000" dirty="0" smtClean="0"/>
              <a:t> </a:t>
            </a:r>
            <a:r>
              <a:rPr lang="en-US" sz="2000" dirty="0"/>
              <a:t>the presentation.</a:t>
            </a:r>
          </a:p>
          <a:p>
            <a:pPr>
              <a:spcBef>
                <a:spcPts val="300"/>
              </a:spcBef>
            </a:pPr>
            <a:r>
              <a:rPr lang="en-US" sz="2000" b="1" dirty="0"/>
              <a:t>LEAVE</a:t>
            </a:r>
            <a:r>
              <a:rPr lang="en-US" sz="2000" dirty="0"/>
              <a:t> the presentation open to use in the next exercise.</a:t>
            </a:r>
          </a:p>
        </p:txBody>
      </p:sp>
      <p:pic>
        <p:nvPicPr>
          <p:cNvPr id="2" name="Picture 1" descr="08.24.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139952" y="2060848"/>
            <a:ext cx="4061384" cy="3072757"/>
          </a:xfrm>
          <a:prstGeom prst="rect">
            <a:avLst/>
          </a:prstGeom>
        </p:spPr>
      </p:pic>
    </p:spTree>
    <p:extLst>
      <p:ext uri="{BB962C8B-B14F-4D97-AF65-F5344CB8AC3E}">
        <p14:creationId xmlns:p14="http://schemas.microsoft.com/office/powerpoint/2010/main" val="24506661"/>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US" b="1" dirty="0"/>
              <a:t>Removing an Image’s Background</a:t>
            </a:r>
          </a:p>
        </p:txBody>
      </p:sp>
      <p:sp>
        <p:nvSpPr>
          <p:cNvPr id="21506" name="Rectangle 3"/>
          <p:cNvSpPr>
            <a:spLocks noGrp="1" noChangeArrowheads="1"/>
          </p:cNvSpPr>
          <p:nvPr>
            <p:ph type="body" idx="1"/>
          </p:nvPr>
        </p:nvSpPr>
        <p:spPr>
          <a:xfrm>
            <a:off x="457200" y="1600200"/>
            <a:ext cx="8229600" cy="4876800"/>
          </a:xfrm>
        </p:spPr>
        <p:txBody>
          <a:bodyPr/>
          <a:lstStyle/>
          <a:p>
            <a:r>
              <a:rPr lang="en-US" sz="2400" dirty="0" smtClean="0"/>
              <a:t>Some </a:t>
            </a:r>
            <a:r>
              <a:rPr lang="en-US" sz="2400" dirty="0"/>
              <a:t>graphic file formats allow a photo to have a transparent background, but most photos don’t use transparency. </a:t>
            </a:r>
            <a:endParaRPr lang="en-US" sz="2400" dirty="0" smtClean="0"/>
          </a:p>
          <a:p>
            <a:r>
              <a:rPr lang="en-US" sz="2400" dirty="0" smtClean="0"/>
              <a:t>If </a:t>
            </a:r>
            <a:r>
              <a:rPr lang="en-US" sz="2400" dirty="0"/>
              <a:t>you want to make areas of a certain color transparent in the copy of the photo you use in your presentation, you can do so with the Remove Background command. </a:t>
            </a:r>
            <a:endParaRPr lang="en-US" sz="2400" dirty="0" smtClean="0"/>
          </a:p>
          <a:p>
            <a:r>
              <a:rPr lang="en-US" sz="2400" dirty="0" smtClean="0"/>
              <a:t>You </a:t>
            </a:r>
            <a:r>
              <a:rPr lang="en-US" sz="2400" dirty="0"/>
              <a:t>learn how to use the Remove Background command </a:t>
            </a:r>
            <a:r>
              <a:rPr lang="en-US" sz="2400" dirty="0" smtClean="0"/>
              <a:t/>
            </a:r>
            <a:br>
              <a:rPr lang="en-US" sz="2400" dirty="0" smtClean="0"/>
            </a:br>
            <a:r>
              <a:rPr lang="en-US" sz="2400" dirty="0" smtClean="0"/>
              <a:t>in </a:t>
            </a:r>
            <a:r>
              <a:rPr lang="en-US" sz="2400" dirty="0"/>
              <a:t>this exercise</a:t>
            </a:r>
            <a:r>
              <a:rPr lang="en-US" sz="2400" dirty="0" smtClean="0"/>
              <a:t>.</a:t>
            </a:r>
            <a:endParaRPr lang="en-US" sz="2400" dirty="0"/>
          </a:p>
        </p:txBody>
      </p:sp>
    </p:spTree>
    <p:extLst>
      <p:ext uri="{BB962C8B-B14F-4D97-AF65-F5344CB8AC3E}">
        <p14:creationId xmlns:p14="http://schemas.microsoft.com/office/powerpoint/2010/main" val="24506661"/>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US" b="1" dirty="0"/>
              <a:t>Step-by-Step: Remove an Image Background</a:t>
            </a:r>
          </a:p>
        </p:txBody>
      </p:sp>
      <p:sp>
        <p:nvSpPr>
          <p:cNvPr id="21506" name="Rectangle 3"/>
          <p:cNvSpPr>
            <a:spLocks noGrp="1" noChangeArrowheads="1"/>
          </p:cNvSpPr>
          <p:nvPr>
            <p:ph type="body" idx="1"/>
          </p:nvPr>
        </p:nvSpPr>
        <p:spPr>
          <a:xfrm>
            <a:off x="457200" y="1600200"/>
            <a:ext cx="8229600" cy="4876800"/>
          </a:xfrm>
        </p:spPr>
        <p:txBody>
          <a:bodyPr/>
          <a:lstStyle/>
          <a:p>
            <a:r>
              <a:rPr lang="en-US" sz="2200" b="1" dirty="0" smtClean="0"/>
              <a:t>USE</a:t>
            </a:r>
            <a:r>
              <a:rPr lang="en-US" sz="2200" dirty="0" smtClean="0"/>
              <a:t> </a:t>
            </a:r>
            <a:r>
              <a:rPr lang="en-US" sz="2200" dirty="0"/>
              <a:t>the </a:t>
            </a:r>
            <a:r>
              <a:rPr lang="en-US" sz="2200" b="1" i="1" dirty="0"/>
              <a:t>Exhibits Final</a:t>
            </a:r>
            <a:r>
              <a:rPr lang="en-US" sz="2200" dirty="0"/>
              <a:t> presentation that is still open from the previous exercise.</a:t>
            </a:r>
          </a:p>
          <a:p>
            <a:pPr marL="457200" indent="-457200">
              <a:buFont typeface="+mj-lt"/>
              <a:buAutoNum type="arabicPeriod"/>
            </a:pPr>
            <a:r>
              <a:rPr lang="en-US" sz="2200" dirty="0" smtClean="0"/>
              <a:t>Go </a:t>
            </a:r>
            <a:r>
              <a:rPr lang="en-US" sz="2200" dirty="0"/>
              <a:t>to slide 3 and click </a:t>
            </a:r>
            <a:r>
              <a:rPr lang="en-US" sz="2200" dirty="0" smtClean="0"/>
              <a:t/>
            </a:r>
            <a:br>
              <a:rPr lang="en-US" sz="2200" dirty="0" smtClean="0"/>
            </a:br>
            <a:r>
              <a:rPr lang="en-US" sz="2200" b="1" dirty="0" smtClean="0"/>
              <a:t>the </a:t>
            </a:r>
            <a:r>
              <a:rPr lang="en-US" sz="2200" b="1" dirty="0"/>
              <a:t>picture</a:t>
            </a:r>
            <a:r>
              <a:rPr lang="en-US" sz="2200" dirty="0"/>
              <a:t> to select it.</a:t>
            </a:r>
          </a:p>
          <a:p>
            <a:pPr marL="457200" indent="-457200">
              <a:buFont typeface="+mj-lt"/>
              <a:buAutoNum type="arabicPeriod"/>
            </a:pPr>
            <a:r>
              <a:rPr lang="en-US" sz="2200" dirty="0" smtClean="0"/>
              <a:t>On </a:t>
            </a:r>
            <a:r>
              <a:rPr lang="en-US" sz="2200" dirty="0"/>
              <a:t>the Picture Tools </a:t>
            </a:r>
            <a:r>
              <a:rPr lang="en-US" sz="2200" dirty="0" smtClean="0"/>
              <a:t/>
            </a:r>
            <a:br>
              <a:rPr lang="en-US" sz="2200" dirty="0" smtClean="0"/>
            </a:br>
            <a:r>
              <a:rPr lang="en-US" sz="2200" dirty="0" smtClean="0"/>
              <a:t>Format </a:t>
            </a:r>
            <a:r>
              <a:rPr lang="en-US" sz="2200" dirty="0"/>
              <a:t>tab, click </a:t>
            </a:r>
            <a:r>
              <a:rPr lang="en-US" sz="2200" b="1" dirty="0"/>
              <a:t>Remove </a:t>
            </a:r>
            <a:r>
              <a:rPr lang="en-US" sz="2200" b="1" dirty="0" smtClean="0"/>
              <a:t/>
            </a:r>
            <a:br>
              <a:rPr lang="en-US" sz="2200" b="1" dirty="0" smtClean="0"/>
            </a:br>
            <a:r>
              <a:rPr lang="en-US" sz="2200" b="1" dirty="0" smtClean="0"/>
              <a:t>Background</a:t>
            </a:r>
            <a:r>
              <a:rPr lang="en-US" sz="2200" dirty="0"/>
              <a:t>. The </a:t>
            </a:r>
            <a:r>
              <a:rPr lang="en-US" sz="2200" dirty="0" smtClean="0"/>
              <a:t>Back-</a:t>
            </a:r>
            <a:br>
              <a:rPr lang="en-US" sz="2200" dirty="0" smtClean="0"/>
            </a:br>
            <a:r>
              <a:rPr lang="en-US" sz="2200" dirty="0" smtClean="0"/>
              <a:t>ground </a:t>
            </a:r>
            <a:r>
              <a:rPr lang="en-US" sz="2200" dirty="0"/>
              <a:t>Removal tab </a:t>
            </a:r>
            <a:r>
              <a:rPr lang="en-US" sz="2200" dirty="0" smtClean="0"/>
              <a:t/>
            </a:r>
            <a:br>
              <a:rPr lang="en-US" sz="2200" dirty="0" smtClean="0"/>
            </a:br>
            <a:r>
              <a:rPr lang="en-US" sz="2200" dirty="0" smtClean="0"/>
              <a:t>appears </a:t>
            </a:r>
            <a:r>
              <a:rPr lang="en-US" sz="2200" dirty="0"/>
              <a:t>on the Ribbon, </a:t>
            </a:r>
            <a:r>
              <a:rPr lang="en-US" sz="2200" dirty="0" smtClean="0"/>
              <a:t/>
            </a:r>
            <a:br>
              <a:rPr lang="en-US" sz="2200" dirty="0" smtClean="0"/>
            </a:br>
            <a:r>
              <a:rPr lang="en-US" sz="2200" dirty="0" smtClean="0"/>
              <a:t>and </a:t>
            </a:r>
            <a:r>
              <a:rPr lang="en-US" sz="2200" dirty="0"/>
              <a:t>the picture turns </a:t>
            </a:r>
            <a:r>
              <a:rPr lang="en-US" sz="2200" dirty="0" smtClean="0"/>
              <a:t/>
            </a:r>
            <a:br>
              <a:rPr lang="en-US" sz="2200" dirty="0" smtClean="0"/>
            </a:br>
            <a:r>
              <a:rPr lang="en-US" sz="2200" dirty="0" smtClean="0"/>
              <a:t>purple </a:t>
            </a:r>
            <a:r>
              <a:rPr lang="en-US" sz="2200" dirty="0"/>
              <a:t>except for one </a:t>
            </a:r>
            <a:r>
              <a:rPr lang="en-US" sz="2200" dirty="0" smtClean="0"/>
              <a:t/>
            </a:r>
            <a:br>
              <a:rPr lang="en-US" sz="2200" dirty="0" smtClean="0"/>
            </a:br>
            <a:r>
              <a:rPr lang="en-US" sz="2200" dirty="0" smtClean="0"/>
              <a:t>planet</a:t>
            </a:r>
            <a:r>
              <a:rPr lang="en-US" sz="2200" dirty="0"/>
              <a:t>, as shown </a:t>
            </a:r>
            <a:r>
              <a:rPr lang="en-US" sz="2200" dirty="0" smtClean="0"/>
              <a:t>above.  </a:t>
            </a:r>
            <a:r>
              <a:rPr lang="en-US" sz="2200" dirty="0"/>
              <a:t>The purple areas are the parts that will be removed</a:t>
            </a:r>
            <a:r>
              <a:rPr lang="en-US" sz="2200" dirty="0" smtClean="0"/>
              <a:t>.</a:t>
            </a:r>
            <a:endParaRPr lang="en-US" sz="2200" dirty="0"/>
          </a:p>
        </p:txBody>
      </p:sp>
      <p:pic>
        <p:nvPicPr>
          <p:cNvPr id="2" name="Picture 1" descr="08.25.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139952" y="2060848"/>
            <a:ext cx="4318818" cy="3251200"/>
          </a:xfrm>
          <a:prstGeom prst="rect">
            <a:avLst/>
          </a:prstGeom>
        </p:spPr>
      </p:pic>
    </p:spTree>
    <p:extLst>
      <p:ext uri="{BB962C8B-B14F-4D97-AF65-F5344CB8AC3E}">
        <p14:creationId xmlns:p14="http://schemas.microsoft.com/office/powerpoint/2010/main" val="24506661"/>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b="1" dirty="0"/>
              <a:t>Step-by-Step: Remove an Image Background</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pPr marL="457200" indent="-457200">
              <a:buFont typeface="+mj-lt"/>
              <a:buAutoNum type="arabicPeriod" startAt="3"/>
            </a:pPr>
            <a:r>
              <a:rPr lang="en-US" sz="2300" dirty="0" smtClean="0"/>
              <a:t>Zoom </a:t>
            </a:r>
            <a:r>
              <a:rPr lang="en-US" sz="2300" dirty="0"/>
              <a:t>in to </a:t>
            </a:r>
            <a:r>
              <a:rPr lang="en-US" sz="2300" b="1" dirty="0"/>
              <a:t>100%</a:t>
            </a:r>
            <a:r>
              <a:rPr lang="en-US" sz="2300" dirty="0"/>
              <a:t> zoom using the </a:t>
            </a:r>
            <a:r>
              <a:rPr lang="en-US" sz="2300" b="1" dirty="0"/>
              <a:t>Zoom</a:t>
            </a:r>
            <a:r>
              <a:rPr lang="en-US" sz="2300" dirty="0"/>
              <a:t> </a:t>
            </a:r>
            <a:r>
              <a:rPr lang="en-US" sz="2300" b="1" dirty="0"/>
              <a:t>slider</a:t>
            </a:r>
            <a:r>
              <a:rPr lang="en-US" sz="2300" dirty="0"/>
              <a:t> in the bottom right corner of the PowerPoint window, and adjust the display so you can see the photo clearly.</a:t>
            </a:r>
          </a:p>
          <a:p>
            <a:pPr marL="457200" indent="-457200">
              <a:buFont typeface="+mj-lt"/>
              <a:buAutoNum type="arabicPeriod" startAt="3"/>
            </a:pPr>
            <a:r>
              <a:rPr lang="en-US" sz="2300" dirty="0" smtClean="0"/>
              <a:t>Notice </a:t>
            </a:r>
            <a:r>
              <a:rPr lang="en-US" sz="2300" dirty="0"/>
              <a:t>that inside the picture is a rectangular border with selection handles. Only content within this rectangle will be kept. Drag the </a:t>
            </a:r>
            <a:r>
              <a:rPr lang="en-US" sz="2300" b="1" dirty="0"/>
              <a:t>corner selection handles</a:t>
            </a:r>
            <a:r>
              <a:rPr lang="en-US" sz="2300" dirty="0"/>
              <a:t> of that rectangle so that the entire picture is inside that area.</a:t>
            </a:r>
          </a:p>
          <a:p>
            <a:pPr marL="457200" indent="-457200">
              <a:buFont typeface="+mj-lt"/>
              <a:buAutoNum type="arabicPeriod" startAt="3"/>
            </a:pPr>
            <a:r>
              <a:rPr lang="en-US" sz="2300" dirty="0" smtClean="0"/>
              <a:t>On </a:t>
            </a:r>
            <a:r>
              <a:rPr lang="en-US" sz="2300" dirty="0"/>
              <a:t>the Background Removal tab, click </a:t>
            </a:r>
            <a:r>
              <a:rPr lang="en-US" sz="2300" b="1" dirty="0"/>
              <a:t>Mark Areas to Keep</a:t>
            </a:r>
            <a:r>
              <a:rPr lang="en-US" sz="2300" dirty="0"/>
              <a:t>.</a:t>
            </a:r>
          </a:p>
          <a:p>
            <a:pPr marL="457200" indent="-457200">
              <a:buFont typeface="+mj-lt"/>
              <a:buAutoNum type="arabicPeriod" startAt="3"/>
            </a:pPr>
            <a:r>
              <a:rPr lang="en-US" sz="2300" dirty="0" smtClean="0"/>
              <a:t>Click </a:t>
            </a:r>
            <a:r>
              <a:rPr lang="en-US" sz="2300" b="1" dirty="0"/>
              <a:t>one of the planets</a:t>
            </a:r>
            <a:r>
              <a:rPr lang="en-US" sz="2300" dirty="0"/>
              <a:t>. If the entire planet does not turn back to its original color with a single click, continue clicking different parts of it until the entire planet appears in its original colors. Zoom in </a:t>
            </a:r>
            <a:r>
              <a:rPr lang="en-US" sz="2300" dirty="0" smtClean="0"/>
              <a:t>if </a:t>
            </a:r>
            <a:r>
              <a:rPr lang="en-US" sz="2300" dirty="0"/>
              <a:t>needed to see what you are doing</a:t>
            </a:r>
            <a:r>
              <a:rPr lang="en-US" sz="2300" dirty="0" smtClean="0"/>
              <a:t>.</a:t>
            </a:r>
            <a:endParaRPr lang="en-US" sz="2300" dirty="0"/>
          </a:p>
        </p:txBody>
      </p:sp>
    </p:spTree>
    <p:extLst>
      <p:ext uri="{BB962C8B-B14F-4D97-AF65-F5344CB8AC3E}">
        <p14:creationId xmlns:p14="http://schemas.microsoft.com/office/powerpoint/2010/main" val="24506661"/>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b="1" dirty="0"/>
              <a:t>Step-by-Step: Remove an Image Background</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pPr marL="457200" indent="-457200">
              <a:spcBef>
                <a:spcPts val="200"/>
              </a:spcBef>
              <a:buFont typeface="+mj-lt"/>
              <a:buAutoNum type="arabicPeriod" startAt="7"/>
            </a:pPr>
            <a:r>
              <a:rPr lang="en-US" sz="2200" dirty="0" smtClean="0"/>
              <a:t>Repeat </a:t>
            </a:r>
            <a:r>
              <a:rPr lang="en-US" sz="2200" dirty="0"/>
              <a:t>step 6 until only the background is purple, and all planets appear in their original colors. You may need to click and drag the pencil mouse pointer to remove the purple from some areas of the planets.</a:t>
            </a:r>
          </a:p>
          <a:p>
            <a:pPr marL="457200" indent="-457200">
              <a:spcBef>
                <a:spcPts val="200"/>
              </a:spcBef>
              <a:buFont typeface="+mj-lt"/>
              <a:buAutoNum type="arabicPeriod" startAt="7"/>
            </a:pPr>
            <a:r>
              <a:rPr lang="en-US" sz="2200" dirty="0" smtClean="0"/>
              <a:t>Click </a:t>
            </a:r>
            <a:r>
              <a:rPr lang="en-US" sz="2200" b="1" dirty="0"/>
              <a:t>Keep Changes</a:t>
            </a:r>
            <a:r>
              <a:rPr lang="en-US" sz="2200" dirty="0"/>
              <a:t> in the </a:t>
            </a:r>
            <a:r>
              <a:rPr lang="en-US" sz="2200" dirty="0" smtClean="0"/>
              <a:t/>
            </a:r>
            <a:br>
              <a:rPr lang="en-US" sz="2200" dirty="0" smtClean="0"/>
            </a:br>
            <a:r>
              <a:rPr lang="en-US" sz="2200" dirty="0" smtClean="0"/>
              <a:t>Close </a:t>
            </a:r>
            <a:r>
              <a:rPr lang="en-US" sz="2200" dirty="0"/>
              <a:t>group of the </a:t>
            </a:r>
            <a:r>
              <a:rPr lang="en-US" sz="2200" dirty="0" smtClean="0"/>
              <a:t>Back-</a:t>
            </a:r>
            <a:br>
              <a:rPr lang="en-US" sz="2200" dirty="0" smtClean="0"/>
            </a:br>
            <a:r>
              <a:rPr lang="en-US" sz="2200" dirty="0" smtClean="0"/>
              <a:t>ground </a:t>
            </a:r>
            <a:r>
              <a:rPr lang="en-US" sz="2200" dirty="0"/>
              <a:t>Removal tab to </a:t>
            </a:r>
            <a:r>
              <a:rPr lang="en-US" sz="2200" dirty="0" smtClean="0"/>
              <a:t/>
            </a:r>
            <a:br>
              <a:rPr lang="en-US" sz="2200" dirty="0" smtClean="0"/>
            </a:br>
            <a:r>
              <a:rPr lang="en-US" sz="2200" dirty="0" smtClean="0"/>
              <a:t>finalize </a:t>
            </a:r>
            <a:r>
              <a:rPr lang="en-US" sz="2200" dirty="0"/>
              <a:t>the background </a:t>
            </a:r>
            <a:r>
              <a:rPr lang="en-US" sz="2200" dirty="0" smtClean="0"/>
              <a:t/>
            </a:r>
            <a:br>
              <a:rPr lang="en-US" sz="2200" dirty="0" smtClean="0"/>
            </a:br>
            <a:r>
              <a:rPr lang="en-US" sz="2200" dirty="0" smtClean="0"/>
              <a:t>removal</a:t>
            </a:r>
            <a:r>
              <a:rPr lang="en-US" sz="2200" dirty="0"/>
              <a:t>. Now that the </a:t>
            </a:r>
            <a:r>
              <a:rPr lang="en-US" sz="2200" dirty="0" smtClean="0"/>
              <a:t/>
            </a:r>
            <a:br>
              <a:rPr lang="en-US" sz="2200" dirty="0" smtClean="0"/>
            </a:br>
            <a:r>
              <a:rPr lang="en-US" sz="2200" dirty="0" smtClean="0"/>
              <a:t>background </a:t>
            </a:r>
            <a:r>
              <a:rPr lang="en-US" sz="2200" dirty="0"/>
              <a:t>is removed, </a:t>
            </a:r>
            <a:r>
              <a:rPr lang="en-US" sz="2200" dirty="0" smtClean="0"/>
              <a:t/>
            </a:r>
            <a:br>
              <a:rPr lang="en-US" sz="2200" dirty="0" smtClean="0"/>
            </a:br>
            <a:r>
              <a:rPr lang="en-US" sz="2200" dirty="0" smtClean="0"/>
              <a:t>the </a:t>
            </a:r>
            <a:r>
              <a:rPr lang="en-US" sz="2200" dirty="0"/>
              <a:t>slide title is no longer </a:t>
            </a:r>
            <a:r>
              <a:rPr lang="en-US" sz="2200" dirty="0" smtClean="0"/>
              <a:t/>
            </a:r>
            <a:br>
              <a:rPr lang="en-US" sz="2200" dirty="0" smtClean="0"/>
            </a:br>
            <a:r>
              <a:rPr lang="en-US" sz="2200" dirty="0" smtClean="0"/>
              <a:t>partly </a:t>
            </a:r>
            <a:r>
              <a:rPr lang="en-US" sz="2200" dirty="0"/>
              <a:t>obscured. </a:t>
            </a:r>
            <a:r>
              <a:rPr lang="en-US" sz="2200" dirty="0" smtClean="0"/>
              <a:t>See right.</a:t>
            </a:r>
            <a:endParaRPr lang="en-US" sz="2200" dirty="0"/>
          </a:p>
          <a:p>
            <a:pPr marL="457200" indent="-457200">
              <a:spcBef>
                <a:spcPts val="200"/>
              </a:spcBef>
              <a:buFont typeface="+mj-lt"/>
              <a:buAutoNum type="arabicPeriod" startAt="7"/>
            </a:pPr>
            <a:r>
              <a:rPr lang="en-US" sz="2400" b="1" dirty="0" smtClean="0"/>
              <a:t>SAVE</a:t>
            </a:r>
            <a:r>
              <a:rPr lang="en-US" sz="2400" dirty="0" smtClean="0"/>
              <a:t> </a:t>
            </a:r>
            <a:r>
              <a:rPr lang="en-US" sz="2400" dirty="0"/>
              <a:t>the presentation.</a:t>
            </a:r>
          </a:p>
          <a:p>
            <a:pPr>
              <a:spcBef>
                <a:spcPts val="200"/>
              </a:spcBef>
            </a:pPr>
            <a:r>
              <a:rPr lang="en-US" sz="2400" b="1" dirty="0"/>
              <a:t>LEAVE</a:t>
            </a:r>
            <a:r>
              <a:rPr lang="en-US" sz="2400" dirty="0"/>
              <a:t> the presentation open to use in the next exercise</a:t>
            </a:r>
            <a:r>
              <a:rPr lang="en-US" sz="2400" dirty="0" smtClean="0"/>
              <a:t>.</a:t>
            </a:r>
            <a:endParaRPr lang="en-US" sz="2400" dirty="0"/>
          </a:p>
        </p:txBody>
      </p:sp>
      <p:pic>
        <p:nvPicPr>
          <p:cNvPr id="2" name="Picture 1" descr="08.27.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499992" y="2898408"/>
            <a:ext cx="4114800" cy="3099255"/>
          </a:xfrm>
          <a:prstGeom prst="rect">
            <a:avLst/>
          </a:prstGeom>
        </p:spPr>
      </p:pic>
    </p:spTree>
    <p:extLst>
      <p:ext uri="{BB962C8B-B14F-4D97-AF65-F5344CB8AC3E}">
        <p14:creationId xmlns:p14="http://schemas.microsoft.com/office/powerpoint/2010/main" val="24506661"/>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b="1" dirty="0"/>
              <a:t>Step-by-Step: Remove an Image Background</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r>
              <a:rPr lang="en-US" sz="2400" dirty="0"/>
              <a:t>The amount of effort required to remove a photo’s background accurately depends on the </a:t>
            </a:r>
            <a:r>
              <a:rPr lang="en-US" sz="2400" dirty="0" smtClean="0"/>
              <a:t>photo </a:t>
            </a:r>
            <a:r>
              <a:rPr lang="en-US" sz="2400" dirty="0"/>
              <a:t>and on the amount of contrast between the background and the </a:t>
            </a:r>
            <a:r>
              <a:rPr lang="en-US" sz="2400" dirty="0" smtClean="0"/>
              <a:t>foreground. </a:t>
            </a:r>
            <a:r>
              <a:rPr lang="en-US" sz="2400" dirty="0"/>
              <a:t>You may need to click several times on different parts of the image to mark them to keep</a:t>
            </a:r>
            <a:r>
              <a:rPr lang="en-US" sz="2400" dirty="0" smtClean="0"/>
              <a:t>.</a:t>
            </a:r>
            <a:endParaRPr lang="en-US" sz="2400" dirty="0"/>
          </a:p>
          <a:p>
            <a:r>
              <a:rPr lang="en-US" sz="2400" dirty="0"/>
              <a:t>It’s easy to make a mistake when marking areas for background removal. The Undo command (Ctrl+Z) easily reverses your last action, and can be used when a particular marked area doesn't turn out as you expect. You can also use the Mark Areas to Remove command on the Background Removal tab to mark areas that have erroneously been marked for keeping.</a:t>
            </a:r>
          </a:p>
          <a:p>
            <a:endParaRPr lang="en-US" sz="2400" dirty="0"/>
          </a:p>
        </p:txBody>
      </p:sp>
    </p:spTree>
    <p:extLst>
      <p:ext uri="{BB962C8B-B14F-4D97-AF65-F5344CB8AC3E}">
        <p14:creationId xmlns:p14="http://schemas.microsoft.com/office/powerpoint/2010/main" val="24506661"/>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US" b="1" dirty="0"/>
              <a:t>Changing a Picture</a:t>
            </a:r>
          </a:p>
        </p:txBody>
      </p:sp>
      <p:sp>
        <p:nvSpPr>
          <p:cNvPr id="21506" name="Rectangle 3"/>
          <p:cNvSpPr>
            <a:spLocks noGrp="1" noChangeArrowheads="1"/>
          </p:cNvSpPr>
          <p:nvPr>
            <p:ph type="body" idx="1"/>
          </p:nvPr>
        </p:nvSpPr>
        <p:spPr>
          <a:xfrm>
            <a:off x="457200" y="1600200"/>
            <a:ext cx="8229600" cy="4876800"/>
          </a:xfrm>
        </p:spPr>
        <p:txBody>
          <a:bodyPr/>
          <a:lstStyle/>
          <a:p>
            <a:r>
              <a:rPr lang="en-US" sz="2400" dirty="0" smtClean="0"/>
              <a:t>After </a:t>
            </a:r>
            <a:r>
              <a:rPr lang="en-US" sz="2400" dirty="0"/>
              <a:t>you have made multiple changes to a picture’s settings in PowerPoint, such as applying borders, specifying an exact size, and so on, you might not want to lose those settings if you decide to use a different </a:t>
            </a:r>
            <a:r>
              <a:rPr lang="en-US" sz="2400" dirty="0" smtClean="0"/>
              <a:t>picture. </a:t>
            </a:r>
          </a:p>
          <a:p>
            <a:r>
              <a:rPr lang="en-US" sz="2400" dirty="0" smtClean="0"/>
              <a:t>By </a:t>
            </a:r>
            <a:r>
              <a:rPr lang="en-US" sz="2400" dirty="0"/>
              <a:t>using the Change Picture command, you can swap out the image while retaining the settings</a:t>
            </a:r>
            <a:r>
              <a:rPr lang="en-US" sz="2400" dirty="0" smtClean="0"/>
              <a:t>.</a:t>
            </a:r>
            <a:endParaRPr lang="en-US" sz="2400" dirty="0"/>
          </a:p>
        </p:txBody>
      </p:sp>
    </p:spTree>
    <p:extLst>
      <p:ext uri="{BB962C8B-B14F-4D97-AF65-F5344CB8AC3E}">
        <p14:creationId xmlns:p14="http://schemas.microsoft.com/office/powerpoint/2010/main" val="24506661"/>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US" b="1" dirty="0"/>
              <a:t>Step-by-Step: Change a Picture</a:t>
            </a:r>
          </a:p>
        </p:txBody>
      </p:sp>
      <p:sp>
        <p:nvSpPr>
          <p:cNvPr id="21506" name="Rectangle 3"/>
          <p:cNvSpPr>
            <a:spLocks noGrp="1" noChangeArrowheads="1"/>
          </p:cNvSpPr>
          <p:nvPr>
            <p:ph type="body" idx="1"/>
          </p:nvPr>
        </p:nvSpPr>
        <p:spPr>
          <a:xfrm>
            <a:off x="457200" y="1600200"/>
            <a:ext cx="8229600" cy="4876800"/>
          </a:xfrm>
        </p:spPr>
        <p:txBody>
          <a:bodyPr/>
          <a:lstStyle/>
          <a:p>
            <a:pPr>
              <a:spcBef>
                <a:spcPts val="300"/>
              </a:spcBef>
            </a:pPr>
            <a:r>
              <a:rPr lang="en-US" sz="2200" b="1" dirty="0" smtClean="0"/>
              <a:t>USE</a:t>
            </a:r>
            <a:r>
              <a:rPr lang="en-US" sz="2200" dirty="0" smtClean="0"/>
              <a:t> </a:t>
            </a:r>
            <a:r>
              <a:rPr lang="en-US" sz="2200" dirty="0"/>
              <a:t>the </a:t>
            </a:r>
            <a:r>
              <a:rPr lang="en-US" sz="2200" b="1" i="1" dirty="0"/>
              <a:t>Exhibits Final</a:t>
            </a:r>
            <a:r>
              <a:rPr lang="en-US" sz="2200" dirty="0"/>
              <a:t> presentation that is still open from the previous exercise.</a:t>
            </a:r>
          </a:p>
          <a:p>
            <a:pPr marL="457200" indent="-457200">
              <a:spcBef>
                <a:spcPts val="300"/>
              </a:spcBef>
              <a:buFont typeface="+mj-lt"/>
              <a:buAutoNum type="arabicPeriod"/>
            </a:pPr>
            <a:r>
              <a:rPr lang="en-US" sz="2200" dirty="0" smtClean="0"/>
              <a:t>Go </a:t>
            </a:r>
            <a:r>
              <a:rPr lang="en-US" sz="2200" dirty="0"/>
              <a:t>to slide 4.</a:t>
            </a:r>
          </a:p>
          <a:p>
            <a:pPr marL="457200" indent="-457200">
              <a:spcBef>
                <a:spcPts val="300"/>
              </a:spcBef>
              <a:buFont typeface="+mj-lt"/>
              <a:buAutoNum type="arabicPeriod"/>
            </a:pPr>
            <a:r>
              <a:rPr lang="en-US" sz="2200" dirty="0" smtClean="0"/>
              <a:t>Right</a:t>
            </a:r>
            <a:r>
              <a:rPr lang="en-US" sz="2200" dirty="0"/>
              <a:t>-click </a:t>
            </a:r>
            <a:r>
              <a:rPr lang="en-US" sz="2200" b="1" dirty="0"/>
              <a:t>the picture</a:t>
            </a:r>
            <a:r>
              <a:rPr lang="en-US" sz="2200" dirty="0"/>
              <a:t> and click </a:t>
            </a:r>
            <a:r>
              <a:rPr lang="en-US" sz="2200" b="1" dirty="0"/>
              <a:t>Change Picture</a:t>
            </a:r>
            <a:r>
              <a:rPr lang="en-US" sz="2200" dirty="0"/>
              <a:t>. The Insert Picture dialog box opens.</a:t>
            </a:r>
          </a:p>
          <a:p>
            <a:pPr marL="457200" indent="-457200">
              <a:spcBef>
                <a:spcPts val="300"/>
              </a:spcBef>
              <a:buFont typeface="+mj-lt"/>
              <a:buAutoNum type="arabicPeriod"/>
            </a:pPr>
            <a:r>
              <a:rPr lang="en-US" sz="2200" dirty="0" smtClean="0"/>
              <a:t>Navigate </a:t>
            </a:r>
            <a:r>
              <a:rPr lang="en-US" sz="2200" dirty="0"/>
              <a:t>to the folder containing the data files for this lesson and click </a:t>
            </a:r>
            <a:r>
              <a:rPr lang="en-US" sz="2200" b="1" i="1" dirty="0"/>
              <a:t>Gears.jpg.</a:t>
            </a:r>
            <a:endParaRPr lang="en-US" sz="2200" dirty="0"/>
          </a:p>
          <a:p>
            <a:pPr marL="457200" indent="-457200">
              <a:spcBef>
                <a:spcPts val="300"/>
              </a:spcBef>
              <a:buFont typeface="+mj-lt"/>
              <a:buAutoNum type="arabicPeriod"/>
            </a:pPr>
            <a:r>
              <a:rPr lang="en-US" sz="2200" dirty="0" smtClean="0"/>
              <a:t>Click </a:t>
            </a:r>
            <a:r>
              <a:rPr lang="en-US" sz="2200" b="1" dirty="0"/>
              <a:t>Insert</a:t>
            </a:r>
            <a:r>
              <a:rPr lang="en-US" sz="2200" dirty="0"/>
              <a:t>. The picture is replaced, but the previously applied formatting (such as the glow effect) remains. </a:t>
            </a:r>
          </a:p>
          <a:p>
            <a:pPr marL="457200" indent="-457200">
              <a:spcBef>
                <a:spcPts val="300"/>
              </a:spcBef>
              <a:buFont typeface="+mj-lt"/>
              <a:buAutoNum type="arabicPeriod"/>
            </a:pPr>
            <a:r>
              <a:rPr lang="en-US" sz="2200" dirty="0" smtClean="0"/>
              <a:t>If </a:t>
            </a:r>
            <a:r>
              <a:rPr lang="en-US" sz="2200" dirty="0"/>
              <a:t>the picture is not aligned attractively, drag it to move it as needed.</a:t>
            </a:r>
          </a:p>
          <a:p>
            <a:pPr marL="457200" indent="-457200">
              <a:spcBef>
                <a:spcPts val="300"/>
              </a:spcBef>
              <a:buFont typeface="+mj-lt"/>
              <a:buAutoNum type="arabicPeriod"/>
            </a:pPr>
            <a:r>
              <a:rPr lang="en-US" sz="2200" b="1" dirty="0" smtClean="0"/>
              <a:t>SAVE</a:t>
            </a:r>
            <a:r>
              <a:rPr lang="en-US" sz="2200" dirty="0" smtClean="0"/>
              <a:t> </a:t>
            </a:r>
            <a:r>
              <a:rPr lang="en-US" sz="2200" dirty="0"/>
              <a:t>the presentation.</a:t>
            </a:r>
          </a:p>
          <a:p>
            <a:pPr>
              <a:spcBef>
                <a:spcPts val="300"/>
              </a:spcBef>
            </a:pPr>
            <a:r>
              <a:rPr lang="en-US" sz="2200" b="1" dirty="0"/>
              <a:t>LEAVE</a:t>
            </a:r>
            <a:r>
              <a:rPr lang="en-US" sz="2200" dirty="0"/>
              <a:t> the presentation open to use in the next exercise.</a:t>
            </a:r>
          </a:p>
          <a:p>
            <a:pPr>
              <a:spcBef>
                <a:spcPts val="300"/>
              </a:spcBef>
            </a:pPr>
            <a:endParaRPr lang="en-US" sz="2400" dirty="0"/>
          </a:p>
        </p:txBody>
      </p:sp>
    </p:spTree>
    <p:extLst>
      <p:ext uri="{BB962C8B-B14F-4D97-AF65-F5344CB8AC3E}">
        <p14:creationId xmlns:p14="http://schemas.microsoft.com/office/powerpoint/2010/main" val="2450666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US" b="1" dirty="0"/>
              <a:t>Inserting a Clip Art Picture</a:t>
            </a:r>
          </a:p>
        </p:txBody>
      </p:sp>
      <p:sp>
        <p:nvSpPr>
          <p:cNvPr id="21506" name="Rectangle 3"/>
          <p:cNvSpPr>
            <a:spLocks noGrp="1" noChangeArrowheads="1"/>
          </p:cNvSpPr>
          <p:nvPr>
            <p:ph type="body" idx="1"/>
          </p:nvPr>
        </p:nvSpPr>
        <p:spPr>
          <a:xfrm>
            <a:off x="457200" y="1600200"/>
            <a:ext cx="8229600" cy="4876800"/>
          </a:xfrm>
        </p:spPr>
        <p:txBody>
          <a:bodyPr/>
          <a:lstStyle/>
          <a:p>
            <a:r>
              <a:rPr lang="en-US" sz="2200" b="1" i="1" dirty="0" smtClean="0"/>
              <a:t>Clip </a:t>
            </a:r>
            <a:r>
              <a:rPr lang="en-US" sz="2200" b="1" i="1" dirty="0"/>
              <a:t>art</a:t>
            </a:r>
            <a:r>
              <a:rPr lang="en-US" sz="2200" dirty="0"/>
              <a:t> is predrawn artwork in a wide variety of styles relating to a wide variety of topics. </a:t>
            </a:r>
            <a:endParaRPr lang="en-US" sz="2200" dirty="0" smtClean="0"/>
          </a:p>
          <a:p>
            <a:r>
              <a:rPr lang="en-US" sz="2200" dirty="0" smtClean="0"/>
              <a:t>Microsoft </a:t>
            </a:r>
            <a:r>
              <a:rPr lang="en-US" sz="2200" dirty="0"/>
              <a:t>Office supplies access to thousands of clip art graphics that you can insert in ­documents, worksheets, and databases as well as in PowerPoint presentations. </a:t>
            </a:r>
            <a:endParaRPr lang="en-US" sz="2200" dirty="0" smtClean="0"/>
          </a:p>
          <a:p>
            <a:r>
              <a:rPr lang="en-US" sz="2200" dirty="0" smtClean="0"/>
              <a:t>Office </a:t>
            </a:r>
            <a:r>
              <a:rPr lang="en-US" sz="2200" dirty="0"/>
              <a:t>clip art files include not only drawn graphics but photos and other multimedia objects. Use the Clip Art icon in any content placeholder to open the Clip Art task pane and search for clip </a:t>
            </a:r>
            <a:r>
              <a:rPr lang="en-US" sz="2200" dirty="0" smtClean="0"/>
              <a:t>art. </a:t>
            </a:r>
          </a:p>
          <a:p>
            <a:r>
              <a:rPr lang="en-US" sz="2200" dirty="0" smtClean="0"/>
              <a:t>To </a:t>
            </a:r>
            <a:r>
              <a:rPr lang="en-US" sz="2200" dirty="0"/>
              <a:t>locate clips, conduct a search through the Clip Art task pane, using a </a:t>
            </a:r>
            <a:r>
              <a:rPr lang="en-US" sz="2200" b="1" i="1" dirty="0"/>
              <a:t>keyword</a:t>
            </a:r>
            <a:r>
              <a:rPr lang="en-US" sz="2200" dirty="0"/>
              <a:t>—a descriptive word or phrase that relates to the topic you want to illustrate. </a:t>
            </a:r>
            <a:endParaRPr lang="en-US" sz="2200" dirty="0" smtClean="0"/>
          </a:p>
          <a:p>
            <a:r>
              <a:rPr lang="en-US" sz="2200" dirty="0" smtClean="0"/>
              <a:t>In </a:t>
            </a:r>
            <a:r>
              <a:rPr lang="en-US" sz="2200" dirty="0"/>
              <a:t>this exercise, you learn how to insert a Clip Art picture into a PowerPoint slide</a:t>
            </a:r>
            <a:r>
              <a:rPr lang="en-US" sz="2200" dirty="0" smtClean="0"/>
              <a:t>.</a:t>
            </a:r>
            <a:endParaRPr lang="en-US" sz="2200" dirty="0"/>
          </a:p>
        </p:txBody>
      </p:sp>
    </p:spTree>
    <p:extLst>
      <p:ext uri="{BB962C8B-B14F-4D97-AF65-F5344CB8AC3E}">
        <p14:creationId xmlns:p14="http://schemas.microsoft.com/office/powerpoint/2010/main" val="24506661"/>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US" b="1" dirty="0"/>
              <a:t>Compressing the Images in a Presentation</a:t>
            </a:r>
          </a:p>
        </p:txBody>
      </p:sp>
      <p:sp>
        <p:nvSpPr>
          <p:cNvPr id="21506" name="Rectangle 3"/>
          <p:cNvSpPr>
            <a:spLocks noGrp="1" noChangeArrowheads="1"/>
          </p:cNvSpPr>
          <p:nvPr>
            <p:ph type="body" idx="1"/>
          </p:nvPr>
        </p:nvSpPr>
        <p:spPr>
          <a:xfrm>
            <a:off x="457200" y="1600200"/>
            <a:ext cx="8229600" cy="4876800"/>
          </a:xfrm>
        </p:spPr>
        <p:txBody>
          <a:bodyPr/>
          <a:lstStyle/>
          <a:p>
            <a:r>
              <a:rPr lang="en-US" sz="2400" dirty="0" smtClean="0"/>
              <a:t>Pictures </a:t>
            </a:r>
            <a:r>
              <a:rPr lang="en-US" sz="2400" dirty="0"/>
              <a:t>will add considerably to the presentation’s file size. This can make a large presentation difficult to store or work with. </a:t>
            </a:r>
            <a:endParaRPr lang="en-US" sz="2400" dirty="0" smtClean="0"/>
          </a:p>
          <a:p>
            <a:r>
              <a:rPr lang="en-US" sz="2400" dirty="0" smtClean="0"/>
              <a:t>Compressing </a:t>
            </a:r>
            <a:r>
              <a:rPr lang="en-US" sz="2400" dirty="0"/>
              <a:t>images reduces the file size of a presentation by reducing its resolution (dots per inch). This can make the presentation easier to store and to email to others, and it speeds up display if you have to work on a slow projector or computer system</a:t>
            </a:r>
            <a:r>
              <a:rPr lang="en-US" sz="2400" dirty="0" smtClean="0"/>
              <a:t>.</a:t>
            </a:r>
            <a:endParaRPr lang="en-US" sz="2400" dirty="0"/>
          </a:p>
        </p:txBody>
      </p:sp>
    </p:spTree>
    <p:extLst>
      <p:ext uri="{BB962C8B-B14F-4D97-AF65-F5344CB8AC3E}">
        <p14:creationId xmlns:p14="http://schemas.microsoft.com/office/powerpoint/2010/main" val="24506661"/>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US" b="1" dirty="0"/>
              <a:t>Step-by-Step: Compress </a:t>
            </a:r>
            <a:r>
              <a:rPr lang="en-US" b="1" dirty="0" smtClean="0"/>
              <a:t/>
            </a:r>
            <a:br>
              <a:rPr lang="en-US" b="1" dirty="0" smtClean="0"/>
            </a:br>
            <a:r>
              <a:rPr lang="en-US" b="1" dirty="0" smtClean="0"/>
              <a:t>the </a:t>
            </a:r>
            <a:r>
              <a:rPr lang="en-US" b="1" dirty="0"/>
              <a:t>Images in a Presentation</a:t>
            </a:r>
          </a:p>
        </p:txBody>
      </p:sp>
      <p:sp>
        <p:nvSpPr>
          <p:cNvPr id="21506" name="Rectangle 3"/>
          <p:cNvSpPr>
            <a:spLocks noGrp="1" noChangeArrowheads="1"/>
          </p:cNvSpPr>
          <p:nvPr>
            <p:ph type="body" idx="1"/>
          </p:nvPr>
        </p:nvSpPr>
        <p:spPr>
          <a:xfrm>
            <a:off x="457200" y="1600200"/>
            <a:ext cx="8229600" cy="4876800"/>
          </a:xfrm>
        </p:spPr>
        <p:txBody>
          <a:bodyPr/>
          <a:lstStyle/>
          <a:p>
            <a:r>
              <a:rPr lang="en-US" sz="2400" b="1" dirty="0" smtClean="0"/>
              <a:t>USE</a:t>
            </a:r>
            <a:r>
              <a:rPr lang="en-US" sz="2400" dirty="0" smtClean="0"/>
              <a:t> </a:t>
            </a:r>
            <a:r>
              <a:rPr lang="en-US" sz="2400" dirty="0"/>
              <a:t>the </a:t>
            </a:r>
            <a:r>
              <a:rPr lang="en-US" sz="2400" b="1" i="1" dirty="0"/>
              <a:t>Exhibits Final</a:t>
            </a:r>
            <a:r>
              <a:rPr lang="en-US" sz="2400" dirty="0"/>
              <a:t> presentation that is still open from the previous exercise.</a:t>
            </a:r>
          </a:p>
          <a:p>
            <a:pPr marL="457200" indent="-457200">
              <a:buFont typeface="+mj-lt"/>
              <a:buAutoNum type="arabicPeriod"/>
            </a:pPr>
            <a:r>
              <a:rPr lang="en-US" sz="2400" dirty="0" smtClean="0"/>
              <a:t>In </a:t>
            </a:r>
            <a:r>
              <a:rPr lang="en-US" sz="2400" dirty="0"/>
              <a:t>Windows, navigate to the folder containing </a:t>
            </a:r>
            <a:r>
              <a:rPr lang="en-US" sz="2400" b="1" i="1" dirty="0"/>
              <a:t>Exhibits Final.pptx </a:t>
            </a:r>
            <a:r>
              <a:rPr lang="en-US" sz="2400" dirty="0"/>
              <a:t>that you created earlier in this lesson.</a:t>
            </a:r>
          </a:p>
          <a:p>
            <a:pPr marL="457200" indent="-457200">
              <a:buFont typeface="+mj-lt"/>
              <a:buAutoNum type="arabicPeriod"/>
            </a:pPr>
            <a:r>
              <a:rPr lang="en-US" sz="2400" dirty="0" smtClean="0"/>
              <a:t>To </a:t>
            </a:r>
            <a:r>
              <a:rPr lang="en-US" sz="2400" dirty="0"/>
              <a:t>check the size of the file, right-click the </a:t>
            </a:r>
            <a:r>
              <a:rPr lang="en-US" sz="2400" b="1" dirty="0"/>
              <a:t>file </a:t>
            </a:r>
            <a:r>
              <a:rPr lang="en-US" sz="2400" dirty="0"/>
              <a:t>and click </a:t>
            </a:r>
            <a:r>
              <a:rPr lang="en-US" sz="2400" b="1" dirty="0"/>
              <a:t>Properties to produce the file’s Properties dialog box. </a:t>
            </a:r>
            <a:r>
              <a:rPr lang="en-US" sz="2400" dirty="0"/>
              <a:t>The file Size is listed on the General tab of the dialog box.</a:t>
            </a:r>
          </a:p>
          <a:p>
            <a:pPr marL="457200" indent="-457200">
              <a:buFont typeface="+mj-lt"/>
              <a:buAutoNum type="arabicPeriod"/>
            </a:pPr>
            <a:r>
              <a:rPr lang="en-US" sz="2400" dirty="0" smtClean="0"/>
              <a:t>In </a:t>
            </a:r>
            <a:r>
              <a:rPr lang="en-US" sz="2400" dirty="0"/>
              <a:t>PowerPoint, click any picture in the presentation to select it, and then click the </a:t>
            </a:r>
            <a:r>
              <a:rPr lang="en-US" sz="2400" b="1" dirty="0"/>
              <a:t>Picture Tools Format</a:t>
            </a:r>
            <a:r>
              <a:rPr lang="en-US" sz="2400" dirty="0"/>
              <a:t> tab.</a:t>
            </a:r>
          </a:p>
          <a:p>
            <a:pPr marL="457200" indent="-457200">
              <a:buFont typeface="+mj-lt"/>
              <a:buAutoNum type="arabicPeriod"/>
            </a:pPr>
            <a:r>
              <a:rPr lang="en-US" sz="2400" dirty="0" smtClean="0"/>
              <a:t>Click </a:t>
            </a:r>
            <a:r>
              <a:rPr lang="en-US" sz="2400" b="1" dirty="0"/>
              <a:t>Compress Pictures</a:t>
            </a:r>
            <a:r>
              <a:rPr lang="en-US" sz="2400" dirty="0"/>
              <a:t> in the Adjust group. The Compress Pictures dialog box opens.</a:t>
            </a:r>
          </a:p>
          <a:p>
            <a:pPr marL="457200" indent="-457200">
              <a:buFont typeface="+mj-lt"/>
              <a:buAutoNum type="arabicPeriod"/>
            </a:pPr>
            <a:r>
              <a:rPr lang="en-US" sz="2400" dirty="0" smtClean="0"/>
              <a:t>Click </a:t>
            </a:r>
            <a:r>
              <a:rPr lang="en-US" sz="2400" dirty="0"/>
              <a:t>the </a:t>
            </a:r>
            <a:r>
              <a:rPr lang="en-US" sz="2400" b="1" dirty="0"/>
              <a:t>Email (96 ppi)</a:t>
            </a:r>
            <a:r>
              <a:rPr lang="en-US" sz="2400" dirty="0"/>
              <a:t> option button</a:t>
            </a:r>
            <a:r>
              <a:rPr lang="en-US" sz="2400" dirty="0" smtClean="0"/>
              <a:t>.</a:t>
            </a:r>
            <a:endParaRPr lang="en-US" sz="2400" dirty="0"/>
          </a:p>
        </p:txBody>
      </p:sp>
    </p:spTree>
    <p:extLst>
      <p:ext uri="{BB962C8B-B14F-4D97-AF65-F5344CB8AC3E}">
        <p14:creationId xmlns:p14="http://schemas.microsoft.com/office/powerpoint/2010/main" val="24506661"/>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b="1" dirty="0"/>
              <a:t>Step-by-Step: Compress </a:t>
            </a:r>
            <a:br>
              <a:rPr lang="en-US" b="1" dirty="0"/>
            </a:br>
            <a:r>
              <a:rPr lang="en-US" b="1" dirty="0"/>
              <a:t>the Images in a Presentation</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pPr marL="457200" indent="-457200">
              <a:buFont typeface="+mj-lt"/>
              <a:buAutoNum type="arabicPeriod" startAt="6"/>
            </a:pPr>
            <a:r>
              <a:rPr lang="en-US" sz="2400" dirty="0" smtClean="0"/>
              <a:t>Clear </a:t>
            </a:r>
            <a:r>
              <a:rPr lang="en-US" sz="2400" dirty="0"/>
              <a:t>the </a:t>
            </a:r>
            <a:r>
              <a:rPr lang="en-US" sz="2400" b="1" dirty="0"/>
              <a:t>Apply only to this picture</a:t>
            </a:r>
            <a:r>
              <a:rPr lang="en-US" sz="2400" dirty="0"/>
              <a:t> check box. See </a:t>
            </a:r>
            <a:r>
              <a:rPr lang="en-US" sz="2400" dirty="0" smtClean="0"/>
              <a:t>the figure below. </a:t>
            </a:r>
            <a:r>
              <a:rPr lang="en-US" sz="2400" dirty="0"/>
              <a:t>If you wanted to compress only the selected picture, you would leave this option checked. </a:t>
            </a:r>
          </a:p>
          <a:p>
            <a:pPr marL="457200" indent="-457200">
              <a:buFont typeface="+mj-lt"/>
              <a:buAutoNum type="arabicPeriod" startAt="6"/>
            </a:pPr>
            <a:r>
              <a:rPr lang="en-US" sz="2400" dirty="0" smtClean="0"/>
              <a:t>Click </a:t>
            </a:r>
            <a:r>
              <a:rPr lang="en-US" sz="2400" b="1" dirty="0"/>
              <a:t>OK</a:t>
            </a:r>
            <a:r>
              <a:rPr lang="en-US" sz="2400" dirty="0"/>
              <a:t>.</a:t>
            </a:r>
          </a:p>
          <a:p>
            <a:pPr marL="457200" indent="-457200">
              <a:buFont typeface="+mj-lt"/>
              <a:buAutoNum type="arabicPeriod" startAt="6"/>
            </a:pPr>
            <a:r>
              <a:rPr lang="en-US" sz="2400" b="1" dirty="0" smtClean="0"/>
              <a:t>SAVE</a:t>
            </a:r>
            <a:r>
              <a:rPr lang="en-US" sz="2400" dirty="0" smtClean="0"/>
              <a:t> </a:t>
            </a:r>
            <a:r>
              <a:rPr lang="en-US" sz="2400" dirty="0"/>
              <a:t>the presentation. </a:t>
            </a:r>
            <a:r>
              <a:rPr lang="en-US" sz="2400" dirty="0" smtClean="0"/>
              <a:t/>
            </a:r>
            <a:br>
              <a:rPr lang="en-US" sz="2400" dirty="0" smtClean="0"/>
            </a:br>
            <a:r>
              <a:rPr lang="en-US" sz="2400" dirty="0" smtClean="0"/>
              <a:t>PowerPoint </a:t>
            </a:r>
            <a:r>
              <a:rPr lang="en-US" sz="2400" dirty="0"/>
              <a:t>applies the </a:t>
            </a:r>
            <a:r>
              <a:rPr lang="en-US" sz="2400" dirty="0" smtClean="0"/>
              <a:t/>
            </a:r>
            <a:br>
              <a:rPr lang="en-US" sz="2400" dirty="0" smtClean="0"/>
            </a:br>
            <a:r>
              <a:rPr lang="en-US" sz="2400" dirty="0" smtClean="0"/>
              <a:t>compression </a:t>
            </a:r>
            <a:r>
              <a:rPr lang="en-US" sz="2400" dirty="0"/>
              <a:t>settings </a:t>
            </a:r>
            <a:r>
              <a:rPr lang="en-US" sz="2400" dirty="0" smtClean="0"/>
              <a:t/>
            </a:r>
            <a:br>
              <a:rPr lang="en-US" sz="2400" dirty="0" smtClean="0"/>
            </a:br>
            <a:r>
              <a:rPr lang="en-US" sz="2400" dirty="0" smtClean="0"/>
              <a:t>you </a:t>
            </a:r>
            <a:r>
              <a:rPr lang="en-US" sz="2400" dirty="0"/>
              <a:t>selected.</a:t>
            </a:r>
          </a:p>
          <a:p>
            <a:pPr marL="457200" indent="-457200">
              <a:buFont typeface="+mj-lt"/>
              <a:buAutoNum type="arabicPeriod" startAt="6"/>
            </a:pPr>
            <a:r>
              <a:rPr lang="en-US" sz="2400" dirty="0" smtClean="0"/>
              <a:t>In </a:t>
            </a:r>
            <a:r>
              <a:rPr lang="en-US" sz="2400" dirty="0"/>
              <a:t>Windows, repeat </a:t>
            </a:r>
            <a:r>
              <a:rPr lang="en-US" sz="2400" dirty="0" smtClean="0"/>
              <a:t/>
            </a:r>
            <a:br>
              <a:rPr lang="en-US" sz="2400" dirty="0" smtClean="0"/>
            </a:br>
            <a:r>
              <a:rPr lang="en-US" sz="2400" dirty="0" smtClean="0"/>
              <a:t>step </a:t>
            </a:r>
            <a:r>
              <a:rPr lang="en-US" sz="2400" dirty="0"/>
              <a:t>1 to recheck the </a:t>
            </a:r>
            <a:r>
              <a:rPr lang="en-US" sz="2400" dirty="0" smtClean="0"/>
              <a:t/>
            </a:r>
            <a:br>
              <a:rPr lang="en-US" sz="2400" dirty="0" smtClean="0"/>
            </a:br>
            <a:r>
              <a:rPr lang="en-US" sz="2400" dirty="0" smtClean="0"/>
              <a:t>presentation’s </a:t>
            </a:r>
            <a:r>
              <a:rPr lang="en-US" sz="2400" dirty="0"/>
              <a:t>file size.</a:t>
            </a:r>
          </a:p>
          <a:p>
            <a:r>
              <a:rPr lang="en-US" sz="2400" b="1" dirty="0"/>
              <a:t>LEAVE</a:t>
            </a:r>
            <a:r>
              <a:rPr lang="en-US" sz="2400" dirty="0"/>
              <a:t> the presentation open to use in the next exercise</a:t>
            </a:r>
            <a:r>
              <a:rPr lang="en-US" sz="2400" dirty="0" smtClean="0"/>
              <a:t>.</a:t>
            </a:r>
            <a:endParaRPr lang="en-US" sz="2400" dirty="0"/>
          </a:p>
        </p:txBody>
      </p:sp>
      <p:pic>
        <p:nvPicPr>
          <p:cNvPr id="2" name="Picture 1" descr="08.28.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499992" y="2852936"/>
            <a:ext cx="4006850" cy="2737541"/>
          </a:xfrm>
          <a:prstGeom prst="rect">
            <a:avLst/>
          </a:prstGeom>
        </p:spPr>
      </p:pic>
    </p:spTree>
    <p:extLst>
      <p:ext uri="{BB962C8B-B14F-4D97-AF65-F5344CB8AC3E}">
        <p14:creationId xmlns:p14="http://schemas.microsoft.com/office/powerpoint/2010/main" val="24506661"/>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b="1" dirty="0"/>
              <a:t>Step-by-Step: Compress </a:t>
            </a:r>
            <a:br>
              <a:rPr lang="en-US" b="1" dirty="0"/>
            </a:br>
            <a:r>
              <a:rPr lang="en-US" b="1" dirty="0"/>
              <a:t>the Images in a Presentation</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r>
              <a:rPr lang="en-US" sz="2300" dirty="0"/>
              <a:t>The compression utility allows you to choose several options that can reduce file size. </a:t>
            </a:r>
            <a:endParaRPr lang="en-US" sz="2300" dirty="0" smtClean="0"/>
          </a:p>
          <a:p>
            <a:r>
              <a:rPr lang="en-US" sz="2300" dirty="0" smtClean="0"/>
              <a:t>You </a:t>
            </a:r>
            <a:r>
              <a:rPr lang="en-US" sz="2300" dirty="0"/>
              <a:t>can choose to delete the hidden portions of cropped pictures, for example. </a:t>
            </a:r>
            <a:endParaRPr lang="en-US" sz="2300" dirty="0" smtClean="0"/>
          </a:p>
          <a:p>
            <a:r>
              <a:rPr lang="en-US" sz="2300" dirty="0" smtClean="0"/>
              <a:t>You </a:t>
            </a:r>
            <a:r>
              <a:rPr lang="en-US" sz="2300" dirty="0"/>
              <a:t>can also choose a target output setting. If you know your slides will be presented on the Web or projected on a monitor, you can choose the lowest dpi (dots per inch) setting. Presentations to be shown on a screen do not have to have the same quality as materials that might be printed because the monitor screen itself is limited in the quality it can display. </a:t>
            </a:r>
            <a:endParaRPr lang="en-US" sz="2300" dirty="0" smtClean="0"/>
          </a:p>
          <a:p>
            <a:r>
              <a:rPr lang="en-US" sz="2300" dirty="0" smtClean="0"/>
              <a:t>You </a:t>
            </a:r>
            <a:r>
              <a:rPr lang="en-US" sz="2300" dirty="0"/>
              <a:t>can compress pictures individually, or apply the same setting to all pictures in the presentation.</a:t>
            </a:r>
          </a:p>
          <a:p>
            <a:endParaRPr lang="en-US" sz="2400" dirty="0"/>
          </a:p>
        </p:txBody>
      </p:sp>
    </p:spTree>
    <p:extLst>
      <p:ext uri="{BB962C8B-B14F-4D97-AF65-F5344CB8AC3E}">
        <p14:creationId xmlns:p14="http://schemas.microsoft.com/office/powerpoint/2010/main" val="24506661"/>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US" b="1" dirty="0"/>
              <a:t>Adding Shapes to Slides</a:t>
            </a:r>
          </a:p>
        </p:txBody>
      </p:sp>
      <p:sp>
        <p:nvSpPr>
          <p:cNvPr id="21506" name="Rectangle 3"/>
          <p:cNvSpPr>
            <a:spLocks noGrp="1" noChangeArrowheads="1"/>
          </p:cNvSpPr>
          <p:nvPr>
            <p:ph type="body" idx="1"/>
          </p:nvPr>
        </p:nvSpPr>
        <p:spPr>
          <a:xfrm>
            <a:off x="457200" y="1600200"/>
            <a:ext cx="8229600" cy="4876800"/>
          </a:xfrm>
        </p:spPr>
        <p:txBody>
          <a:bodyPr/>
          <a:lstStyle/>
          <a:p>
            <a:r>
              <a:rPr lang="en-US" sz="2400" dirty="0" smtClean="0"/>
              <a:t>PowerPoint </a:t>
            </a:r>
            <a:r>
              <a:rPr lang="en-US" sz="2400" dirty="0"/>
              <a:t>offers drawing tools that enable you to create both basic and complex drawings. </a:t>
            </a:r>
            <a:endParaRPr lang="en-US" sz="2400" dirty="0" smtClean="0"/>
          </a:p>
          <a:p>
            <a:r>
              <a:rPr lang="en-US" sz="2400" dirty="0" smtClean="0"/>
              <a:t>Use </a:t>
            </a:r>
            <a:r>
              <a:rPr lang="en-US" sz="2400" dirty="0"/>
              <a:t>line tools and shapes to construct the drawing. </a:t>
            </a:r>
            <a:endParaRPr lang="en-US" sz="2400" dirty="0" smtClean="0"/>
          </a:p>
          <a:p>
            <a:r>
              <a:rPr lang="en-US" sz="2400" dirty="0" smtClean="0"/>
              <a:t>You </a:t>
            </a:r>
            <a:r>
              <a:rPr lang="en-US" sz="2400" dirty="0"/>
              <a:t>can easily add text to shapes to identify them and format the drawing using familiar fill, outline, and effects options</a:t>
            </a:r>
            <a:r>
              <a:rPr lang="en-US" sz="2400" dirty="0" smtClean="0"/>
              <a:t>.</a:t>
            </a:r>
            <a:endParaRPr lang="en-US" sz="2400" dirty="0"/>
          </a:p>
        </p:txBody>
      </p:sp>
    </p:spTree>
    <p:extLst>
      <p:ext uri="{BB962C8B-B14F-4D97-AF65-F5344CB8AC3E}">
        <p14:creationId xmlns:p14="http://schemas.microsoft.com/office/powerpoint/2010/main" val="24506661"/>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US" b="1" dirty="0"/>
              <a:t>Drawing Lines</a:t>
            </a:r>
          </a:p>
        </p:txBody>
      </p:sp>
      <p:sp>
        <p:nvSpPr>
          <p:cNvPr id="21506" name="Rectangle 3"/>
          <p:cNvSpPr>
            <a:spLocks noGrp="1" noChangeArrowheads="1"/>
          </p:cNvSpPr>
          <p:nvPr>
            <p:ph type="body" idx="1"/>
          </p:nvPr>
        </p:nvSpPr>
        <p:spPr>
          <a:xfrm>
            <a:off x="457200" y="1600200"/>
            <a:ext cx="8229600" cy="4876800"/>
          </a:xfrm>
        </p:spPr>
        <p:txBody>
          <a:bodyPr/>
          <a:lstStyle/>
          <a:p>
            <a:r>
              <a:rPr lang="en-US" sz="2400" dirty="0" smtClean="0"/>
              <a:t>PowerPoint </a:t>
            </a:r>
            <a:r>
              <a:rPr lang="en-US" sz="2400" dirty="0"/>
              <a:t>supplies a number of different line tools so you can draw horizontal, vertical, diagonal, or free-form lines. </a:t>
            </a:r>
          </a:p>
          <a:p>
            <a:r>
              <a:rPr lang="en-US" sz="2400" dirty="0"/>
              <a:t>To draw a line, you select the Line tool, click where you want to begin the line, hold down the mouse button, and drag to make the shape the desired size. </a:t>
            </a:r>
          </a:p>
          <a:p>
            <a:r>
              <a:rPr lang="en-US" sz="2400" dirty="0"/>
              <a:t>You can use the Shift key to </a:t>
            </a:r>
            <a:r>
              <a:rPr lang="en-US" sz="2400" b="1" i="1" dirty="0"/>
              <a:t>constrain</a:t>
            </a:r>
            <a:r>
              <a:rPr lang="en-US" sz="2400" dirty="0"/>
              <a:t> some shapes to a specific appearance. For example, you can hold down Shift while drawing a line to constrain it to a vertical, horizontal, or 45-degree diagonal orientation</a:t>
            </a:r>
            <a:r>
              <a:rPr lang="en-US" sz="2400" dirty="0" smtClean="0"/>
              <a:t>.</a:t>
            </a:r>
            <a:endParaRPr lang="en-US" sz="2400" dirty="0"/>
          </a:p>
        </p:txBody>
      </p:sp>
    </p:spTree>
    <p:extLst>
      <p:ext uri="{BB962C8B-B14F-4D97-AF65-F5344CB8AC3E}">
        <p14:creationId xmlns:p14="http://schemas.microsoft.com/office/powerpoint/2010/main" val="24506661"/>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US" b="1" dirty="0"/>
              <a:t>Step-by-Step: Draw Lines</a:t>
            </a:r>
          </a:p>
        </p:txBody>
      </p:sp>
      <p:sp>
        <p:nvSpPr>
          <p:cNvPr id="21506" name="Rectangle 3"/>
          <p:cNvSpPr>
            <a:spLocks noGrp="1" noChangeArrowheads="1"/>
          </p:cNvSpPr>
          <p:nvPr>
            <p:ph type="body" idx="1"/>
          </p:nvPr>
        </p:nvSpPr>
        <p:spPr>
          <a:xfrm>
            <a:off x="457200" y="1600200"/>
            <a:ext cx="8229600" cy="4876800"/>
          </a:xfrm>
        </p:spPr>
        <p:txBody>
          <a:bodyPr/>
          <a:lstStyle/>
          <a:p>
            <a:r>
              <a:rPr lang="en-US" sz="2400" b="1" dirty="0" smtClean="0"/>
              <a:t>USE</a:t>
            </a:r>
            <a:r>
              <a:rPr lang="en-US" sz="2400" dirty="0" smtClean="0"/>
              <a:t> </a:t>
            </a:r>
            <a:r>
              <a:rPr lang="en-US" sz="2400" dirty="0"/>
              <a:t>the </a:t>
            </a:r>
            <a:r>
              <a:rPr lang="en-US" sz="2400" b="1" i="1" dirty="0"/>
              <a:t>Exhibits Final</a:t>
            </a:r>
            <a:r>
              <a:rPr lang="en-US" sz="2400" dirty="0"/>
              <a:t> presentation that is still open from the previous exercise.</a:t>
            </a:r>
          </a:p>
          <a:p>
            <a:pPr marL="457200" indent="-457200">
              <a:buFont typeface="+mj-lt"/>
              <a:buAutoNum type="arabicPeriod"/>
            </a:pPr>
            <a:r>
              <a:rPr lang="en-US" sz="2400" dirty="0" smtClean="0"/>
              <a:t>Go </a:t>
            </a:r>
            <a:r>
              <a:rPr lang="en-US" sz="2400" dirty="0"/>
              <a:t>to slide 8. You </a:t>
            </a:r>
            <a:r>
              <a:rPr lang="en-US" sz="2400" dirty="0" smtClean="0"/>
              <a:t/>
            </a:r>
            <a:br>
              <a:rPr lang="en-US" sz="2400" dirty="0" smtClean="0"/>
            </a:br>
            <a:r>
              <a:rPr lang="en-US" sz="2400" dirty="0" smtClean="0"/>
              <a:t>will </a:t>
            </a:r>
            <a:r>
              <a:rPr lang="en-US" sz="2400" dirty="0"/>
              <a:t>create a map on </a:t>
            </a:r>
            <a:r>
              <a:rPr lang="en-US" sz="2400" dirty="0" smtClean="0"/>
              <a:t/>
            </a:r>
            <a:br>
              <a:rPr lang="en-US" sz="2400" dirty="0" smtClean="0"/>
            </a:br>
            <a:r>
              <a:rPr lang="en-US" sz="2400" dirty="0" smtClean="0"/>
              <a:t>this </a:t>
            </a:r>
            <a:r>
              <a:rPr lang="en-US" sz="2400" dirty="0"/>
              <a:t>slide to show </a:t>
            </a:r>
            <a:r>
              <a:rPr lang="en-US" sz="2400" dirty="0" smtClean="0"/>
              <a:t/>
            </a:r>
            <a:br>
              <a:rPr lang="en-US" sz="2400" dirty="0" smtClean="0"/>
            </a:br>
            <a:r>
              <a:rPr lang="en-US" sz="2400" dirty="0" smtClean="0"/>
              <a:t>potential </a:t>
            </a:r>
            <a:r>
              <a:rPr lang="en-US" sz="2400" dirty="0"/>
              <a:t>visitors how </a:t>
            </a:r>
            <a:r>
              <a:rPr lang="en-US" sz="2400" dirty="0" smtClean="0"/>
              <a:t/>
            </a:r>
            <a:br>
              <a:rPr lang="en-US" sz="2400" dirty="0" smtClean="0"/>
            </a:br>
            <a:r>
              <a:rPr lang="en-US" sz="2400" dirty="0" smtClean="0"/>
              <a:t>to </a:t>
            </a:r>
            <a:r>
              <a:rPr lang="en-US" sz="2400" dirty="0"/>
              <a:t>get to the museum. </a:t>
            </a:r>
            <a:r>
              <a:rPr lang="en-US" sz="2400" dirty="0" smtClean="0"/>
              <a:t/>
            </a:r>
            <a:br>
              <a:rPr lang="en-US" sz="2400" dirty="0" smtClean="0"/>
            </a:br>
            <a:r>
              <a:rPr lang="en-US" sz="2400" dirty="0" smtClean="0"/>
              <a:t>As </a:t>
            </a:r>
            <a:r>
              <a:rPr lang="en-US" sz="2400" dirty="0"/>
              <a:t>you work, refer to </a:t>
            </a:r>
            <a:r>
              <a:rPr lang="en-US" sz="2400" dirty="0" smtClean="0"/>
              <a:t/>
            </a:r>
            <a:br>
              <a:rPr lang="en-US" sz="2400" dirty="0" smtClean="0"/>
            </a:br>
            <a:r>
              <a:rPr lang="en-US" sz="2400" dirty="0" smtClean="0"/>
              <a:t>this figure </a:t>
            </a:r>
            <a:r>
              <a:rPr lang="en-US" sz="2400" dirty="0"/>
              <a:t>for position </a:t>
            </a:r>
            <a:r>
              <a:rPr lang="en-US" sz="2400" dirty="0" smtClean="0"/>
              <a:t/>
            </a:r>
            <a:br>
              <a:rPr lang="en-US" sz="2400" dirty="0" smtClean="0"/>
            </a:br>
            <a:r>
              <a:rPr lang="en-US" sz="2400" dirty="0" smtClean="0"/>
              <a:t>of </a:t>
            </a:r>
            <a:r>
              <a:rPr lang="en-US" sz="2400" dirty="0"/>
              <a:t>objects.</a:t>
            </a:r>
          </a:p>
          <a:p>
            <a:pPr marL="457200" indent="-457200">
              <a:buFont typeface="+mj-lt"/>
              <a:buAutoNum type="arabicPeriod"/>
            </a:pPr>
            <a:r>
              <a:rPr lang="en-US" sz="2400" dirty="0" smtClean="0"/>
              <a:t>Click </a:t>
            </a:r>
            <a:r>
              <a:rPr lang="en-US" sz="2400" dirty="0"/>
              <a:t>the </a:t>
            </a:r>
            <a:r>
              <a:rPr lang="en-US" sz="2400" b="1" dirty="0"/>
              <a:t>View</a:t>
            </a:r>
            <a:r>
              <a:rPr lang="en-US" sz="2400" dirty="0"/>
              <a:t> tab, </a:t>
            </a:r>
            <a:r>
              <a:rPr lang="en-US" sz="2400" dirty="0" smtClean="0"/>
              <a:t/>
            </a:r>
            <a:br>
              <a:rPr lang="en-US" sz="2400" dirty="0" smtClean="0"/>
            </a:br>
            <a:r>
              <a:rPr lang="en-US" sz="2400" dirty="0" smtClean="0"/>
              <a:t>and </a:t>
            </a:r>
            <a:r>
              <a:rPr lang="en-US" sz="2400" dirty="0"/>
              <a:t>then click </a:t>
            </a:r>
            <a:r>
              <a:rPr lang="en-US" sz="2400" b="1" dirty="0"/>
              <a:t>Gridlines</a:t>
            </a:r>
            <a:r>
              <a:rPr lang="en-US" sz="2400" dirty="0"/>
              <a:t> to turn gridlines on</a:t>
            </a:r>
            <a:r>
              <a:rPr lang="en-US" sz="2400" dirty="0" smtClean="0"/>
              <a:t>.</a:t>
            </a:r>
            <a:endParaRPr lang="en-US" sz="2400" dirty="0"/>
          </a:p>
        </p:txBody>
      </p:sp>
      <p:pic>
        <p:nvPicPr>
          <p:cNvPr id="2" name="Picture 1" descr="08.29.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95936" y="2295416"/>
            <a:ext cx="4551680" cy="3447357"/>
          </a:xfrm>
          <a:prstGeom prst="rect">
            <a:avLst/>
          </a:prstGeom>
        </p:spPr>
      </p:pic>
    </p:spTree>
    <p:extLst>
      <p:ext uri="{BB962C8B-B14F-4D97-AF65-F5344CB8AC3E}">
        <p14:creationId xmlns:p14="http://schemas.microsoft.com/office/powerpoint/2010/main" val="24506661"/>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b="1" dirty="0"/>
              <a:t>Step-by-Step: Draw Lines</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pPr marL="457200" indent="-457200">
              <a:buFont typeface="+mj-lt"/>
              <a:buAutoNum type="arabicPeriod" startAt="3"/>
            </a:pPr>
            <a:r>
              <a:rPr lang="en-US" sz="2400" b="1" dirty="0" smtClean="0"/>
              <a:t> </a:t>
            </a:r>
            <a:r>
              <a:rPr lang="en-US" sz="2400" dirty="0" smtClean="0"/>
              <a:t>Create </a:t>
            </a:r>
            <a:r>
              <a:rPr lang="en-US" sz="2400" dirty="0"/>
              <a:t>the first street for the map as follows:</a:t>
            </a:r>
          </a:p>
          <a:p>
            <a:pPr marL="457200" lvl="1" indent="0">
              <a:buNone/>
            </a:pPr>
            <a:r>
              <a:rPr lang="en-US" sz="2200" b="1" dirty="0"/>
              <a:t>a.</a:t>
            </a:r>
            <a:r>
              <a:rPr lang="en-US" sz="2200" dirty="0"/>
              <a:t> </a:t>
            </a:r>
            <a:r>
              <a:rPr lang="en-US" sz="2200" dirty="0" smtClean="0"/>
              <a:t> Click </a:t>
            </a:r>
            <a:r>
              <a:rPr lang="en-US" sz="2200" dirty="0"/>
              <a:t>the </a:t>
            </a:r>
            <a:r>
              <a:rPr lang="en-US" sz="2200" b="1" dirty="0"/>
              <a:t>Home</a:t>
            </a:r>
            <a:r>
              <a:rPr lang="en-US" sz="2200" dirty="0"/>
              <a:t> tab (or </a:t>
            </a:r>
            <a:r>
              <a:rPr lang="en-US" sz="2200" b="1" dirty="0"/>
              <a:t>Insert</a:t>
            </a:r>
            <a:r>
              <a:rPr lang="en-US" sz="2200" dirty="0"/>
              <a:t> tab), then click the </a:t>
            </a:r>
            <a:r>
              <a:rPr lang="en-US" sz="2200" b="1" dirty="0"/>
              <a:t>Shapes</a:t>
            </a:r>
            <a:r>
              <a:rPr lang="en-US" sz="2200" dirty="0"/>
              <a:t> button to display the gallery of drawing shapes.</a:t>
            </a:r>
          </a:p>
          <a:p>
            <a:pPr marL="457200" lvl="1" indent="0">
              <a:buNone/>
            </a:pPr>
            <a:r>
              <a:rPr lang="en-US" sz="2200" b="1" dirty="0"/>
              <a:t>b.</a:t>
            </a:r>
            <a:r>
              <a:rPr lang="en-US" sz="2200" dirty="0"/>
              <a:t> </a:t>
            </a:r>
            <a:r>
              <a:rPr lang="en-US" sz="2200" dirty="0" smtClean="0"/>
              <a:t> Click </a:t>
            </a:r>
            <a:r>
              <a:rPr lang="en-US" sz="2200" b="1" dirty="0"/>
              <a:t>Line</a:t>
            </a:r>
            <a:r>
              <a:rPr lang="en-US" sz="2200" dirty="0"/>
              <a:t> in the Line group. The pointer takes the shape of a crosshair.</a:t>
            </a:r>
          </a:p>
          <a:p>
            <a:pPr marL="457200" lvl="1" indent="0">
              <a:buNone/>
            </a:pPr>
            <a:r>
              <a:rPr lang="en-US" sz="2200" b="1" dirty="0"/>
              <a:t>c.</a:t>
            </a:r>
            <a:r>
              <a:rPr lang="en-US" sz="2200" dirty="0"/>
              <a:t> </a:t>
            </a:r>
            <a:r>
              <a:rPr lang="en-US" sz="2200" dirty="0" smtClean="0"/>
              <a:t> Locate </a:t>
            </a:r>
            <a:r>
              <a:rPr lang="en-US" sz="2200" dirty="0"/>
              <a:t>the intersection of vertical and horizontal gridlines below the letter </a:t>
            </a:r>
            <a:r>
              <a:rPr lang="en-US" sz="2200" i="1" dirty="0"/>
              <a:t>n</a:t>
            </a:r>
            <a:r>
              <a:rPr lang="en-US" sz="2200" dirty="0"/>
              <a:t> in </a:t>
            </a:r>
            <a:r>
              <a:rPr lang="en-US" sz="2200" i="1" dirty="0"/>
              <a:t>John</a:t>
            </a:r>
            <a:r>
              <a:rPr lang="en-US" sz="2200" dirty="0"/>
              <a:t>, click at </a:t>
            </a:r>
            <a:r>
              <a:rPr lang="en-US" sz="2200" b="1" dirty="0"/>
              <a:t>the intersection</a:t>
            </a:r>
            <a:r>
              <a:rPr lang="en-US" sz="2200" dirty="0"/>
              <a:t>, and drag downward to create a vertical line three “blocks” long</a:t>
            </a:r>
            <a:r>
              <a:rPr lang="en-US" sz="2200" dirty="0" smtClean="0"/>
              <a:t>.</a:t>
            </a:r>
            <a:endParaRPr lang="en-US" sz="2200" dirty="0"/>
          </a:p>
        </p:txBody>
      </p:sp>
    </p:spTree>
    <p:extLst>
      <p:ext uri="{BB962C8B-B14F-4D97-AF65-F5344CB8AC3E}">
        <p14:creationId xmlns:p14="http://schemas.microsoft.com/office/powerpoint/2010/main" val="24506661"/>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b="1" dirty="0"/>
              <a:t>Step-by-Step: Draw Lines</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pPr marL="457200" indent="-457200">
              <a:buFont typeface="+mj-lt"/>
              <a:buAutoNum type="arabicPeriod" startAt="4"/>
            </a:pPr>
            <a:r>
              <a:rPr lang="en-US" sz="2400" dirty="0" smtClean="0"/>
              <a:t>Add </a:t>
            </a:r>
            <a:r>
              <a:rPr lang="en-US" sz="2400" dirty="0"/>
              <a:t>the street name as follows:</a:t>
            </a:r>
          </a:p>
          <a:p>
            <a:pPr marL="457200" lvl="1" indent="0">
              <a:buNone/>
            </a:pPr>
            <a:r>
              <a:rPr lang="en-US" sz="2200" b="1" dirty="0"/>
              <a:t>a</a:t>
            </a:r>
            <a:r>
              <a:rPr lang="en-US" sz="2200" b="1" dirty="0" smtClean="0"/>
              <a:t>.</a:t>
            </a:r>
            <a:r>
              <a:rPr lang="en-US" sz="2200" dirty="0" smtClean="0"/>
              <a:t> Click </a:t>
            </a:r>
            <a:r>
              <a:rPr lang="en-US" sz="2200" b="1" dirty="0"/>
              <a:t>Text Box</a:t>
            </a:r>
            <a:r>
              <a:rPr lang="en-US" sz="2200" dirty="0"/>
              <a:t> on the Insert tab, click anywhere on the slide, and type the text </a:t>
            </a:r>
            <a:r>
              <a:rPr lang="en-US" sz="2200" b="1" dirty="0"/>
              <a:t>Matthews Pike</a:t>
            </a:r>
            <a:r>
              <a:rPr lang="en-US" sz="2200" dirty="0"/>
              <a:t>.</a:t>
            </a:r>
          </a:p>
          <a:p>
            <a:pPr marL="457200" lvl="1" indent="0">
              <a:buNone/>
            </a:pPr>
            <a:r>
              <a:rPr lang="en-US" sz="2200" b="1" dirty="0"/>
              <a:t>b</a:t>
            </a:r>
            <a:r>
              <a:rPr lang="en-US" sz="2200" b="1" dirty="0" smtClean="0"/>
              <a:t>.</a:t>
            </a:r>
            <a:r>
              <a:rPr lang="en-US" sz="2200" dirty="0" smtClean="0"/>
              <a:t> Click </a:t>
            </a:r>
            <a:r>
              <a:rPr lang="en-US" sz="2200" dirty="0"/>
              <a:t>the </a:t>
            </a:r>
            <a:r>
              <a:rPr lang="en-US" sz="2200" b="1" dirty="0"/>
              <a:t>outer border of the text box</a:t>
            </a:r>
            <a:r>
              <a:rPr lang="en-US" sz="2200" dirty="0"/>
              <a:t> to select all content within the text box, and change the font size to </a:t>
            </a:r>
            <a:r>
              <a:rPr lang="en-US" sz="2200" b="1" dirty="0"/>
              <a:t>16</a:t>
            </a:r>
            <a:r>
              <a:rPr lang="en-US" sz="2200" dirty="0"/>
              <a:t>.</a:t>
            </a:r>
          </a:p>
          <a:p>
            <a:pPr marL="457200" lvl="1" indent="0">
              <a:buNone/>
            </a:pPr>
            <a:r>
              <a:rPr lang="en-US" sz="2200" b="1" dirty="0"/>
              <a:t>c</a:t>
            </a:r>
            <a:r>
              <a:rPr lang="en-US" sz="2200" b="1" dirty="0" smtClean="0"/>
              <a:t>.</a:t>
            </a:r>
            <a:r>
              <a:rPr lang="en-US" sz="2200" dirty="0" smtClean="0"/>
              <a:t> On </a:t>
            </a:r>
            <a:r>
              <a:rPr lang="en-US" sz="2200" dirty="0"/>
              <a:t>the Drawing Tools Format </a:t>
            </a:r>
            <a:r>
              <a:rPr lang="en-US" sz="2200" dirty="0" smtClean="0"/>
              <a:t/>
            </a:r>
            <a:br>
              <a:rPr lang="en-US" sz="2200" dirty="0" smtClean="0"/>
            </a:br>
            <a:r>
              <a:rPr lang="en-US" sz="2200" dirty="0" smtClean="0"/>
              <a:t>tab</a:t>
            </a:r>
            <a:r>
              <a:rPr lang="en-US" sz="2200" dirty="0"/>
              <a:t>, </a:t>
            </a:r>
            <a:r>
              <a:rPr lang="en-US" sz="2200" b="1" dirty="0"/>
              <a:t>Rotate</a:t>
            </a:r>
            <a:r>
              <a:rPr lang="en-US" sz="2200" dirty="0"/>
              <a:t>, and click </a:t>
            </a:r>
            <a:r>
              <a:rPr lang="en-US" sz="2200" b="1" dirty="0"/>
              <a:t>Rotate </a:t>
            </a:r>
            <a:r>
              <a:rPr lang="en-US" sz="2200" b="1" dirty="0" smtClean="0"/>
              <a:t/>
            </a:r>
            <a:br>
              <a:rPr lang="en-US" sz="2200" b="1" dirty="0" smtClean="0"/>
            </a:br>
            <a:r>
              <a:rPr lang="en-US" sz="2200" b="1" dirty="0" smtClean="0"/>
              <a:t>Left </a:t>
            </a:r>
            <a:r>
              <a:rPr lang="en-US" sz="2200" b="1" dirty="0"/>
              <a:t>90º</a:t>
            </a:r>
            <a:r>
              <a:rPr lang="en-US" sz="2200" dirty="0"/>
              <a:t>.</a:t>
            </a:r>
          </a:p>
          <a:p>
            <a:pPr marL="457200" lvl="1" indent="0">
              <a:buNone/>
            </a:pPr>
            <a:r>
              <a:rPr lang="en-US" sz="2200" b="1" dirty="0"/>
              <a:t>d.</a:t>
            </a:r>
            <a:r>
              <a:rPr lang="en-US" sz="2200" dirty="0"/>
              <a:t> </a:t>
            </a:r>
            <a:r>
              <a:rPr lang="en-US" sz="2200" dirty="0" smtClean="0"/>
              <a:t> Move </a:t>
            </a:r>
            <a:r>
              <a:rPr lang="en-US" sz="2200" dirty="0"/>
              <a:t>the rotated street name </a:t>
            </a:r>
            <a:r>
              <a:rPr lang="en-US" sz="2200" dirty="0" smtClean="0"/>
              <a:t/>
            </a:r>
            <a:br>
              <a:rPr lang="en-US" sz="2200" dirty="0" smtClean="0"/>
            </a:br>
            <a:r>
              <a:rPr lang="en-US" sz="2200" dirty="0" smtClean="0"/>
              <a:t>just </a:t>
            </a:r>
            <a:r>
              <a:rPr lang="en-US" sz="2200" dirty="0"/>
              <a:t>to the left of the vertical line, </a:t>
            </a:r>
            <a:r>
              <a:rPr lang="en-US" sz="2200" dirty="0" smtClean="0"/>
              <a:t/>
            </a:r>
            <a:br>
              <a:rPr lang="en-US" sz="2200" dirty="0" smtClean="0"/>
            </a:br>
            <a:r>
              <a:rPr lang="en-US" sz="2200" dirty="0" smtClean="0"/>
              <a:t>as </a:t>
            </a:r>
            <a:r>
              <a:rPr lang="en-US" sz="2200" dirty="0"/>
              <a:t>shown </a:t>
            </a:r>
            <a:r>
              <a:rPr lang="en-US" sz="2200" dirty="0" smtClean="0"/>
              <a:t>at right.</a:t>
            </a:r>
            <a:endParaRPr lang="en-US" sz="2200" dirty="0"/>
          </a:p>
        </p:txBody>
      </p:sp>
      <p:pic>
        <p:nvPicPr>
          <p:cNvPr id="2" name="Picture 1" descr="08.29.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148064" y="3710424"/>
            <a:ext cx="3139440" cy="2377753"/>
          </a:xfrm>
          <a:prstGeom prst="rect">
            <a:avLst/>
          </a:prstGeom>
        </p:spPr>
      </p:pic>
    </p:spTree>
    <p:extLst>
      <p:ext uri="{BB962C8B-B14F-4D97-AF65-F5344CB8AC3E}">
        <p14:creationId xmlns:p14="http://schemas.microsoft.com/office/powerpoint/2010/main" val="24506661"/>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b="1" dirty="0"/>
              <a:t>Step-by-Step: Draw Lines</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pPr marL="457200" indent="-457200">
              <a:buFont typeface="+mj-lt"/>
              <a:buAutoNum type="arabicPeriod" startAt="5"/>
            </a:pPr>
            <a:r>
              <a:rPr lang="en-US" sz="2400" dirty="0" smtClean="0"/>
              <a:t>Select </a:t>
            </a:r>
            <a:r>
              <a:rPr lang="en-US" sz="2400" dirty="0"/>
              <a:t>the </a:t>
            </a:r>
            <a:r>
              <a:rPr lang="en-US" sz="2400" b="1" dirty="0"/>
              <a:t>Line</a:t>
            </a:r>
            <a:r>
              <a:rPr lang="en-US" sz="2400" dirty="0"/>
              <a:t> tool again, </a:t>
            </a:r>
            <a:r>
              <a:rPr lang="en-US" sz="2400" dirty="0" smtClean="0"/>
              <a:t/>
            </a:r>
            <a:br>
              <a:rPr lang="en-US" sz="2400" dirty="0" smtClean="0"/>
            </a:br>
            <a:r>
              <a:rPr lang="en-US" sz="2400" dirty="0" smtClean="0"/>
              <a:t>hold </a:t>
            </a:r>
            <a:r>
              <a:rPr lang="en-US" sz="2400" dirty="0"/>
              <a:t>down </a:t>
            </a:r>
            <a:r>
              <a:rPr lang="en-US" sz="2400" b="1" dirty="0"/>
              <a:t>Shift</a:t>
            </a:r>
            <a:r>
              <a:rPr lang="en-US" sz="2400" dirty="0"/>
              <a:t>, and draw </a:t>
            </a:r>
            <a:r>
              <a:rPr lang="en-US" sz="2400" dirty="0" smtClean="0"/>
              <a:t/>
            </a:r>
            <a:br>
              <a:rPr lang="en-US" sz="2400" dirty="0" smtClean="0"/>
            </a:br>
            <a:r>
              <a:rPr lang="en-US" sz="2400" dirty="0" smtClean="0"/>
              <a:t>the </a:t>
            </a:r>
            <a:r>
              <a:rPr lang="en-US" sz="2400" dirty="0"/>
              <a:t>diagonal line shown </a:t>
            </a:r>
            <a:r>
              <a:rPr lang="en-US" sz="2400" dirty="0" smtClean="0"/>
              <a:t/>
            </a:r>
            <a:br>
              <a:rPr lang="en-US" sz="2400" dirty="0" smtClean="0"/>
            </a:br>
            <a:r>
              <a:rPr lang="en-US" sz="2400" dirty="0" smtClean="0"/>
              <a:t>at right.</a:t>
            </a:r>
            <a:endParaRPr lang="en-US" sz="2400" dirty="0"/>
          </a:p>
          <a:p>
            <a:pPr marL="457200" indent="-457200">
              <a:buFont typeface="+mj-lt"/>
              <a:buAutoNum type="arabicPeriod" startAt="5"/>
            </a:pPr>
            <a:r>
              <a:rPr lang="en-US" sz="2400" dirty="0" smtClean="0"/>
              <a:t>Select </a:t>
            </a:r>
            <a:r>
              <a:rPr lang="en-US" sz="2400" dirty="0"/>
              <a:t>the </a:t>
            </a:r>
            <a:r>
              <a:rPr lang="en-US" sz="2400" b="1" dirty="0"/>
              <a:t>Line</a:t>
            </a:r>
            <a:r>
              <a:rPr lang="en-US" sz="2400" dirty="0"/>
              <a:t> tool again </a:t>
            </a:r>
            <a:r>
              <a:rPr lang="en-US" sz="2400" dirty="0" smtClean="0"/>
              <a:t/>
            </a:r>
            <a:br>
              <a:rPr lang="en-US" sz="2400" dirty="0" smtClean="0"/>
            </a:br>
            <a:r>
              <a:rPr lang="en-US" sz="2400" dirty="0" smtClean="0"/>
              <a:t>and </a:t>
            </a:r>
            <a:r>
              <a:rPr lang="en-US" sz="2400" dirty="0"/>
              <a:t>draw the horizontal </a:t>
            </a:r>
            <a:r>
              <a:rPr lang="en-US" sz="2400" dirty="0" smtClean="0"/>
              <a:t/>
            </a:r>
            <a:br>
              <a:rPr lang="en-US" sz="2400" dirty="0" smtClean="0"/>
            </a:br>
            <a:r>
              <a:rPr lang="en-US" sz="2400" dirty="0" smtClean="0"/>
              <a:t>line </a:t>
            </a:r>
            <a:r>
              <a:rPr lang="en-US" sz="2400" dirty="0"/>
              <a:t>shown </a:t>
            </a:r>
            <a:r>
              <a:rPr lang="en-US" sz="2400" dirty="0" smtClean="0"/>
              <a:t>at right.</a:t>
            </a:r>
            <a:endParaRPr lang="en-US" sz="2400" dirty="0"/>
          </a:p>
        </p:txBody>
      </p:sp>
      <p:pic>
        <p:nvPicPr>
          <p:cNvPr id="2" name="Picture 1" descr="08.29.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16016" y="1628800"/>
            <a:ext cx="3836588" cy="2905760"/>
          </a:xfrm>
          <a:prstGeom prst="rect">
            <a:avLst/>
          </a:prstGeom>
        </p:spPr>
      </p:pic>
    </p:spTree>
    <p:extLst>
      <p:ext uri="{BB962C8B-B14F-4D97-AF65-F5344CB8AC3E}">
        <p14:creationId xmlns:p14="http://schemas.microsoft.com/office/powerpoint/2010/main" val="2450666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US" b="1" dirty="0"/>
              <a:t>Step-by-Step: Insert a Clip Art Picture</a:t>
            </a:r>
          </a:p>
        </p:txBody>
      </p:sp>
      <p:sp>
        <p:nvSpPr>
          <p:cNvPr id="21506" name="Rectangle 3"/>
          <p:cNvSpPr>
            <a:spLocks noGrp="1" noChangeArrowheads="1"/>
          </p:cNvSpPr>
          <p:nvPr>
            <p:ph type="body" idx="1"/>
          </p:nvPr>
        </p:nvSpPr>
        <p:spPr>
          <a:xfrm>
            <a:off x="457200" y="1600200"/>
            <a:ext cx="8229600" cy="4876800"/>
          </a:xfrm>
        </p:spPr>
        <p:txBody>
          <a:bodyPr/>
          <a:lstStyle/>
          <a:p>
            <a:r>
              <a:rPr lang="en-US" sz="2400" dirty="0" smtClean="0"/>
              <a:t>Before </a:t>
            </a:r>
            <a:r>
              <a:rPr lang="en-US" sz="2400" dirty="0"/>
              <a:t>you begin these steps, make sure that your computer is on. Log on, if necessary.</a:t>
            </a:r>
          </a:p>
          <a:p>
            <a:pPr marL="457200" indent="-457200">
              <a:buFont typeface="+mj-lt"/>
              <a:buAutoNum type="arabicPeriod"/>
            </a:pPr>
            <a:r>
              <a:rPr lang="en-US" sz="2400" b="1" dirty="0" smtClean="0"/>
              <a:t>START</a:t>
            </a:r>
            <a:r>
              <a:rPr lang="en-US" sz="2400" dirty="0" smtClean="0"/>
              <a:t> </a:t>
            </a:r>
            <a:r>
              <a:rPr lang="en-US" sz="2400" dirty="0"/>
              <a:t>PowerPoint, if the program is not already running.</a:t>
            </a:r>
          </a:p>
          <a:p>
            <a:pPr marL="457200" indent="-457200">
              <a:buFont typeface="+mj-lt"/>
              <a:buAutoNum type="arabicPeriod"/>
            </a:pPr>
            <a:r>
              <a:rPr lang="en-US" sz="2400" dirty="0" smtClean="0"/>
              <a:t>Locate </a:t>
            </a:r>
            <a:r>
              <a:rPr lang="en-US" sz="2400" dirty="0"/>
              <a:t>and </a:t>
            </a:r>
            <a:r>
              <a:rPr lang="en-US" sz="2400" b="1" dirty="0"/>
              <a:t>OPEN</a:t>
            </a:r>
            <a:r>
              <a:rPr lang="en-US" sz="2400" dirty="0"/>
              <a:t> the </a:t>
            </a:r>
            <a:r>
              <a:rPr lang="en-US" sz="2400" b="1" i="1" dirty="0"/>
              <a:t>Exhibits</a:t>
            </a:r>
            <a:r>
              <a:rPr lang="en-US" sz="2400" dirty="0"/>
              <a:t> presentation and save it as </a:t>
            </a:r>
            <a:r>
              <a:rPr lang="en-US" sz="2400" b="1" i="1" dirty="0"/>
              <a:t>Exhibits Final</a:t>
            </a:r>
            <a:r>
              <a:rPr lang="en-US" sz="2400" dirty="0"/>
              <a:t>.</a:t>
            </a:r>
          </a:p>
          <a:p>
            <a:pPr marL="457200" indent="-457200">
              <a:buFont typeface="+mj-lt"/>
              <a:buAutoNum type="arabicPeriod"/>
            </a:pPr>
            <a:r>
              <a:rPr lang="en-US" sz="2400" dirty="0" smtClean="0"/>
              <a:t>Go </a:t>
            </a:r>
            <a:r>
              <a:rPr lang="en-US" sz="2400" dirty="0"/>
              <a:t>to slide 4 and click the </a:t>
            </a:r>
            <a:r>
              <a:rPr lang="en-US" sz="2400" b="1" dirty="0"/>
              <a:t>Clip Art</a:t>
            </a:r>
            <a:r>
              <a:rPr lang="en-US" sz="2400" dirty="0"/>
              <a:t> icon in the empty content placeholder. The Clip Art task pane opens.</a:t>
            </a:r>
          </a:p>
          <a:p>
            <a:pPr marL="457200" indent="-457200">
              <a:buFont typeface="+mj-lt"/>
              <a:buAutoNum type="arabicPeriod"/>
            </a:pPr>
            <a:r>
              <a:rPr lang="en-US" sz="2400" dirty="0" smtClean="0"/>
              <a:t>Select </a:t>
            </a:r>
            <a:r>
              <a:rPr lang="en-US" sz="2400" dirty="0"/>
              <a:t>any existing text in the Search for box and press </a:t>
            </a:r>
            <a:r>
              <a:rPr lang="en-US" sz="2400" b="1" dirty="0"/>
              <a:t>Delete</a:t>
            </a:r>
            <a:r>
              <a:rPr lang="en-US" sz="2400" dirty="0"/>
              <a:t> to remove it.</a:t>
            </a:r>
          </a:p>
          <a:p>
            <a:pPr marL="457200" indent="-457200">
              <a:buFont typeface="+mj-lt"/>
              <a:buAutoNum type="arabicPeriod"/>
            </a:pPr>
            <a:r>
              <a:rPr lang="en-US" sz="2400" dirty="0" smtClean="0"/>
              <a:t>Type </a:t>
            </a:r>
            <a:r>
              <a:rPr lang="en-US" sz="2400" b="1" dirty="0"/>
              <a:t>gears</a:t>
            </a:r>
            <a:r>
              <a:rPr lang="en-US" sz="2400" dirty="0"/>
              <a:t> in the Search For box</a:t>
            </a:r>
            <a:r>
              <a:rPr lang="en-US" sz="2400" dirty="0" smtClean="0"/>
              <a:t>.</a:t>
            </a:r>
            <a:endParaRPr lang="en-US" sz="2400" dirty="0"/>
          </a:p>
        </p:txBody>
      </p:sp>
    </p:spTree>
    <p:extLst>
      <p:ext uri="{BB962C8B-B14F-4D97-AF65-F5344CB8AC3E}">
        <p14:creationId xmlns:p14="http://schemas.microsoft.com/office/powerpoint/2010/main" val="24506661"/>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b="1" dirty="0"/>
              <a:t>Step-by-Step: Draw Lines</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pPr marL="457200" indent="-457200">
              <a:buFont typeface="+mj-lt"/>
              <a:buAutoNum type="arabicPeriod" startAt="7"/>
            </a:pPr>
            <a:r>
              <a:rPr lang="en-US" sz="2400" dirty="0" smtClean="0"/>
              <a:t>Add </a:t>
            </a:r>
            <a:r>
              <a:rPr lang="en-US" sz="2400" dirty="0"/>
              <a:t>the street name for the diagonal street as follows:</a:t>
            </a:r>
          </a:p>
          <a:p>
            <a:pPr marL="457200" lvl="1" indent="0">
              <a:buNone/>
            </a:pPr>
            <a:r>
              <a:rPr lang="en-US" sz="2200" b="1" dirty="0"/>
              <a:t>a</a:t>
            </a:r>
            <a:r>
              <a:rPr lang="en-US" sz="2200" b="1" dirty="0" smtClean="0"/>
              <a:t>.</a:t>
            </a:r>
            <a:r>
              <a:rPr lang="en-US" sz="2200" dirty="0" smtClean="0"/>
              <a:t> Insert </a:t>
            </a:r>
            <a:r>
              <a:rPr lang="en-US" sz="2200" dirty="0"/>
              <a:t>a text box anywhere on the slide, and type </a:t>
            </a:r>
            <a:r>
              <a:rPr lang="en-US" sz="2200" b="1" dirty="0"/>
              <a:t>Magnolia Parkway</a:t>
            </a:r>
            <a:r>
              <a:rPr lang="en-US" sz="2200" dirty="0"/>
              <a:t>.</a:t>
            </a:r>
          </a:p>
          <a:p>
            <a:pPr marL="457200" lvl="1" indent="0">
              <a:buNone/>
            </a:pPr>
            <a:r>
              <a:rPr lang="en-US" sz="2200" b="1" dirty="0"/>
              <a:t>b</a:t>
            </a:r>
            <a:r>
              <a:rPr lang="en-US" sz="2200" b="1" dirty="0" smtClean="0"/>
              <a:t>.</a:t>
            </a:r>
            <a:r>
              <a:rPr lang="en-US" sz="2200" dirty="0" smtClean="0"/>
              <a:t> Change </a:t>
            </a:r>
            <a:r>
              <a:rPr lang="en-US" sz="2200" dirty="0"/>
              <a:t>the font size to </a:t>
            </a:r>
            <a:r>
              <a:rPr lang="en-US" sz="2200" b="1" dirty="0"/>
              <a:t>16</a:t>
            </a:r>
            <a:r>
              <a:rPr lang="en-US" sz="2200" dirty="0"/>
              <a:t>.</a:t>
            </a:r>
          </a:p>
          <a:p>
            <a:pPr marL="457200" lvl="1" indent="0">
              <a:buNone/>
            </a:pPr>
            <a:r>
              <a:rPr lang="en-US" sz="2200" b="1" dirty="0"/>
              <a:t>c.</a:t>
            </a:r>
            <a:r>
              <a:rPr lang="en-US" sz="2200" dirty="0"/>
              <a:t> </a:t>
            </a:r>
            <a:r>
              <a:rPr lang="en-US" sz="2200" dirty="0" smtClean="0"/>
              <a:t> With </a:t>
            </a:r>
            <a:r>
              <a:rPr lang="en-US" sz="2200" dirty="0"/>
              <a:t>the text box still </a:t>
            </a:r>
            <a:r>
              <a:rPr lang="en-US" sz="2200" dirty="0" smtClean="0"/>
              <a:t/>
            </a:r>
            <a:br>
              <a:rPr lang="en-US" sz="2200" dirty="0" smtClean="0"/>
            </a:br>
            <a:r>
              <a:rPr lang="en-US" sz="2200" dirty="0" smtClean="0"/>
              <a:t>selected</a:t>
            </a:r>
            <a:r>
              <a:rPr lang="en-US" sz="2200" dirty="0"/>
              <a:t>, click </a:t>
            </a:r>
            <a:r>
              <a:rPr lang="en-US" sz="2200" b="1" dirty="0"/>
              <a:t>Arrange</a:t>
            </a:r>
            <a:r>
              <a:rPr lang="en-US" sz="2200" dirty="0"/>
              <a:t>, point </a:t>
            </a:r>
            <a:r>
              <a:rPr lang="en-US" sz="2200" dirty="0" smtClean="0"/>
              <a:t/>
            </a:r>
            <a:br>
              <a:rPr lang="en-US" sz="2200" dirty="0" smtClean="0"/>
            </a:br>
            <a:r>
              <a:rPr lang="en-US" sz="2200" dirty="0" smtClean="0"/>
              <a:t>to </a:t>
            </a:r>
            <a:r>
              <a:rPr lang="en-US" sz="2200" b="1" dirty="0"/>
              <a:t>Rotate</a:t>
            </a:r>
            <a:r>
              <a:rPr lang="en-US" sz="2200" dirty="0"/>
              <a:t>, and click </a:t>
            </a:r>
            <a:r>
              <a:rPr lang="en-US" sz="2200" b="1" dirty="0"/>
              <a:t>More </a:t>
            </a:r>
            <a:r>
              <a:rPr lang="en-US" sz="2200" b="1" dirty="0" smtClean="0"/>
              <a:t/>
            </a:r>
            <a:br>
              <a:rPr lang="en-US" sz="2200" b="1" dirty="0" smtClean="0"/>
            </a:br>
            <a:r>
              <a:rPr lang="en-US" sz="2200" b="1" dirty="0" smtClean="0"/>
              <a:t>Rotation </a:t>
            </a:r>
            <a:r>
              <a:rPr lang="en-US" sz="2200" b="1" dirty="0"/>
              <a:t>Options</a:t>
            </a:r>
            <a:r>
              <a:rPr lang="en-US" sz="2200" dirty="0"/>
              <a:t>. The Size </a:t>
            </a:r>
            <a:r>
              <a:rPr lang="en-US" sz="2200" dirty="0" smtClean="0"/>
              <a:t/>
            </a:r>
            <a:br>
              <a:rPr lang="en-US" sz="2200" dirty="0" smtClean="0"/>
            </a:br>
            <a:r>
              <a:rPr lang="en-US" sz="2200" dirty="0" smtClean="0"/>
              <a:t>and </a:t>
            </a:r>
            <a:r>
              <a:rPr lang="en-US" sz="2200" dirty="0"/>
              <a:t>Position dialog box opens.</a:t>
            </a:r>
          </a:p>
          <a:p>
            <a:pPr marL="457200" lvl="1" indent="0">
              <a:buNone/>
            </a:pPr>
            <a:r>
              <a:rPr lang="en-US" sz="2200" b="1" dirty="0"/>
              <a:t>d</a:t>
            </a:r>
            <a:r>
              <a:rPr lang="en-US" sz="2200" b="1" dirty="0" smtClean="0"/>
              <a:t>.</a:t>
            </a:r>
            <a:r>
              <a:rPr lang="en-US" sz="2200" dirty="0" smtClean="0"/>
              <a:t> Type</a:t>
            </a:r>
            <a:r>
              <a:rPr lang="en-US" sz="2200" b="1" dirty="0" smtClean="0"/>
              <a:t> </a:t>
            </a:r>
            <a:r>
              <a:rPr lang="en-US" sz="2200" b="1" dirty="0"/>
              <a:t>-45</a:t>
            </a:r>
            <a:r>
              <a:rPr lang="en-US" sz="2200" dirty="0"/>
              <a:t> in the Rotation </a:t>
            </a:r>
            <a:r>
              <a:rPr lang="en-US" sz="2200" dirty="0" smtClean="0"/>
              <a:t/>
            </a:r>
            <a:br>
              <a:rPr lang="en-US" sz="2200" dirty="0" smtClean="0"/>
            </a:br>
            <a:r>
              <a:rPr lang="en-US" sz="2200" dirty="0" smtClean="0"/>
              <a:t>box</a:t>
            </a:r>
            <a:r>
              <a:rPr lang="en-US" sz="2200" dirty="0"/>
              <a:t>, and then click </a:t>
            </a:r>
            <a:r>
              <a:rPr lang="en-US" sz="2200" b="1" dirty="0"/>
              <a:t>Close</a:t>
            </a:r>
            <a:r>
              <a:rPr lang="en-US" sz="2200" dirty="0"/>
              <a:t>.</a:t>
            </a:r>
          </a:p>
          <a:p>
            <a:pPr marL="457200" lvl="1" indent="0">
              <a:buNone/>
            </a:pPr>
            <a:r>
              <a:rPr lang="en-US" sz="2200" b="1" dirty="0"/>
              <a:t>e</a:t>
            </a:r>
            <a:r>
              <a:rPr lang="en-US" sz="2200" b="1" dirty="0" smtClean="0"/>
              <a:t>.</a:t>
            </a:r>
            <a:r>
              <a:rPr lang="en-US" sz="2200" dirty="0" smtClean="0"/>
              <a:t> Move </a:t>
            </a:r>
            <a:r>
              <a:rPr lang="en-US" sz="2200" dirty="0"/>
              <a:t>the rotated text box to the right of the diagonal line, as shown </a:t>
            </a:r>
            <a:r>
              <a:rPr lang="en-US" sz="2200" dirty="0" smtClean="0"/>
              <a:t>above.</a:t>
            </a:r>
            <a:endParaRPr lang="en-US" sz="2200" dirty="0"/>
          </a:p>
          <a:p>
            <a:endParaRPr lang="en-US" sz="2400" dirty="0"/>
          </a:p>
        </p:txBody>
      </p:sp>
      <p:pic>
        <p:nvPicPr>
          <p:cNvPr id="2" name="Picture 1" descr="08.29.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44008" y="2780928"/>
            <a:ext cx="3822485" cy="2895078"/>
          </a:xfrm>
          <a:prstGeom prst="rect">
            <a:avLst/>
          </a:prstGeom>
        </p:spPr>
      </p:pic>
    </p:spTree>
    <p:extLst>
      <p:ext uri="{BB962C8B-B14F-4D97-AF65-F5344CB8AC3E}">
        <p14:creationId xmlns:p14="http://schemas.microsoft.com/office/powerpoint/2010/main" val="24506661"/>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b="1" dirty="0"/>
              <a:t>Step-by-Step: Draw Lines</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pPr marL="457200" indent="-457200">
              <a:buFont typeface="+mj-lt"/>
              <a:buAutoNum type="arabicPeriod" startAt="8"/>
            </a:pPr>
            <a:r>
              <a:rPr lang="en-US" sz="2400" dirty="0" smtClean="0"/>
              <a:t>On </a:t>
            </a:r>
            <a:r>
              <a:rPr lang="en-US" sz="2400" dirty="0"/>
              <a:t>the </a:t>
            </a:r>
            <a:r>
              <a:rPr lang="en-US" sz="2400" b="1" dirty="0"/>
              <a:t>View</a:t>
            </a:r>
            <a:r>
              <a:rPr lang="en-US" sz="2400" dirty="0"/>
              <a:t> tab, clear the </a:t>
            </a:r>
            <a:r>
              <a:rPr lang="en-US" sz="2400" b="1" dirty="0"/>
              <a:t>Gridlines</a:t>
            </a:r>
            <a:r>
              <a:rPr lang="en-US" sz="2400" dirty="0"/>
              <a:t> check box to turn off gridlines again.</a:t>
            </a:r>
          </a:p>
          <a:p>
            <a:pPr marL="457200" indent="-457200">
              <a:buFont typeface="+mj-lt"/>
              <a:buAutoNum type="arabicPeriod" startAt="8"/>
            </a:pPr>
            <a:r>
              <a:rPr lang="en-US" sz="2400" b="1" dirty="0" smtClean="0"/>
              <a:t>SAVE</a:t>
            </a:r>
            <a:r>
              <a:rPr lang="en-US" sz="2400" dirty="0" smtClean="0"/>
              <a:t> </a:t>
            </a:r>
            <a:r>
              <a:rPr lang="en-US" sz="2400" dirty="0"/>
              <a:t>the presentation.</a:t>
            </a:r>
          </a:p>
          <a:p>
            <a:r>
              <a:rPr lang="en-US" sz="2400" b="1" dirty="0"/>
              <a:t>LEAVE</a:t>
            </a:r>
            <a:r>
              <a:rPr lang="en-US" sz="2400" dirty="0"/>
              <a:t> the presentation open to use in the next exercise.</a:t>
            </a:r>
          </a:p>
          <a:p>
            <a:r>
              <a:rPr lang="en-US" sz="2400" dirty="0"/>
              <a:t>Selected shapes have selection handles (also called sizing handles) that you can use to adjust the size of the object. Some complex shapes have yellow diamond adjustment handles that allow you to modify the shape. Drag a selected shape anywhere on a slide to reposition it.</a:t>
            </a:r>
          </a:p>
          <a:p>
            <a:r>
              <a:rPr lang="en-US" sz="2400" dirty="0"/>
              <a:t>Lines and other shapes take their color from the current theme. You can change color, as well as change outline and other effects, at any time while creating a drawing.</a:t>
            </a:r>
          </a:p>
        </p:txBody>
      </p:sp>
    </p:spTree>
    <p:extLst>
      <p:ext uri="{BB962C8B-B14F-4D97-AF65-F5344CB8AC3E}">
        <p14:creationId xmlns:p14="http://schemas.microsoft.com/office/powerpoint/2010/main" val="24506661"/>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US" b="1" dirty="0"/>
              <a:t>Drawing Basic Shapes</a:t>
            </a:r>
          </a:p>
        </p:txBody>
      </p:sp>
      <p:sp>
        <p:nvSpPr>
          <p:cNvPr id="21506" name="Rectangle 3"/>
          <p:cNvSpPr>
            <a:spLocks noGrp="1" noChangeArrowheads="1"/>
          </p:cNvSpPr>
          <p:nvPr>
            <p:ph type="body" idx="1"/>
          </p:nvPr>
        </p:nvSpPr>
        <p:spPr>
          <a:xfrm>
            <a:off x="457200" y="1600200"/>
            <a:ext cx="8229600" cy="4876800"/>
          </a:xfrm>
        </p:spPr>
        <p:txBody>
          <a:bodyPr/>
          <a:lstStyle/>
          <a:p>
            <a:r>
              <a:rPr lang="en-US" sz="2100" dirty="0" smtClean="0"/>
              <a:t>PowerPoint’s shape </a:t>
            </a:r>
            <a:r>
              <a:rPr lang="en-US" sz="2100" dirty="0"/>
              <a:t>tools allow you to create multisided, elliptical, and even freeform shapes. The Shapes gallery contains </a:t>
            </a:r>
            <a:r>
              <a:rPr lang="en-US" sz="2100" dirty="0" smtClean="0"/>
              <a:t>more than </a:t>
            </a:r>
            <a:r>
              <a:rPr lang="en-US" sz="2100" dirty="0"/>
              <a:t>100 </a:t>
            </a:r>
            <a:r>
              <a:rPr lang="en-US" sz="2100" dirty="0" smtClean="0"/>
              <a:t>shapes..</a:t>
            </a:r>
            <a:endParaRPr lang="en-US" sz="2100" dirty="0"/>
          </a:p>
          <a:p>
            <a:r>
              <a:rPr lang="en-US" sz="2100" dirty="0"/>
              <a:t>When creating shapes, you can </a:t>
            </a:r>
            <a:r>
              <a:rPr lang="en-US" sz="2100" dirty="0" smtClean="0"/>
              <a:t>“</a:t>
            </a:r>
            <a:r>
              <a:rPr lang="en-US" sz="2100" dirty="0"/>
              <a:t>eyeball” the size, use the rulers or gridlines to help you size, or use the Height and Width settings in the Size group on the Drawing Tools Format tab to scale the objects. </a:t>
            </a:r>
            <a:endParaRPr lang="en-US" sz="2100" dirty="0" smtClean="0"/>
          </a:p>
          <a:p>
            <a:r>
              <a:rPr lang="en-US" sz="2100" dirty="0" smtClean="0"/>
              <a:t>Setting </a:t>
            </a:r>
            <a:r>
              <a:rPr lang="en-US" sz="2100" dirty="0"/>
              <a:t>precise measurements can help you maintain the same proportions when creating objects of different shapes, for example, when creating circles and triangles that have to be the same height and width. </a:t>
            </a:r>
            <a:endParaRPr lang="en-US" sz="2100" dirty="0" smtClean="0"/>
          </a:p>
          <a:p>
            <a:r>
              <a:rPr lang="en-US" sz="2100" dirty="0"/>
              <a:t>You can also constrain a shape while drawing it by holding down the Shift key to maintain its aspect ratio. </a:t>
            </a:r>
          </a:p>
          <a:p>
            <a:r>
              <a:rPr lang="en-US" sz="2100" dirty="0"/>
              <a:t>In the following exercise, you will draw some basic shapes.</a:t>
            </a:r>
          </a:p>
          <a:p>
            <a:endParaRPr lang="en-US" sz="2400" dirty="0"/>
          </a:p>
        </p:txBody>
      </p:sp>
    </p:spTree>
    <p:extLst>
      <p:ext uri="{BB962C8B-B14F-4D97-AF65-F5344CB8AC3E}">
        <p14:creationId xmlns:p14="http://schemas.microsoft.com/office/powerpoint/2010/main" val="24506661"/>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US" b="1" dirty="0"/>
              <a:t>Step-by-Step: Draw Basic Shapes</a:t>
            </a:r>
          </a:p>
        </p:txBody>
      </p:sp>
      <p:sp>
        <p:nvSpPr>
          <p:cNvPr id="21506" name="Rectangle 3"/>
          <p:cNvSpPr>
            <a:spLocks noGrp="1" noChangeArrowheads="1"/>
          </p:cNvSpPr>
          <p:nvPr>
            <p:ph type="body" idx="1"/>
          </p:nvPr>
        </p:nvSpPr>
        <p:spPr>
          <a:xfrm>
            <a:off x="457200" y="1600200"/>
            <a:ext cx="8229600" cy="4876800"/>
          </a:xfrm>
        </p:spPr>
        <p:txBody>
          <a:bodyPr/>
          <a:lstStyle/>
          <a:p>
            <a:r>
              <a:rPr lang="en-US" sz="2400" b="1" dirty="0" smtClean="0"/>
              <a:t>USE</a:t>
            </a:r>
            <a:r>
              <a:rPr lang="en-US" sz="2400" dirty="0" smtClean="0"/>
              <a:t> </a:t>
            </a:r>
            <a:r>
              <a:rPr lang="en-US" sz="2400" dirty="0"/>
              <a:t>the </a:t>
            </a:r>
            <a:r>
              <a:rPr lang="en-US" sz="2400" b="1" i="1" dirty="0"/>
              <a:t>Exhibits </a:t>
            </a:r>
            <a:r>
              <a:rPr lang="en-US" sz="2400" b="1" i="1" dirty="0" smtClean="0"/>
              <a:t/>
            </a:r>
            <a:br>
              <a:rPr lang="en-US" sz="2400" b="1" i="1" dirty="0" smtClean="0"/>
            </a:br>
            <a:r>
              <a:rPr lang="en-US" sz="2400" b="1" i="1" dirty="0" smtClean="0"/>
              <a:t>Final</a:t>
            </a:r>
            <a:r>
              <a:rPr lang="en-US" sz="2400" dirty="0" smtClean="0"/>
              <a:t> </a:t>
            </a:r>
            <a:r>
              <a:rPr lang="en-US" sz="2400" dirty="0"/>
              <a:t>presentation </a:t>
            </a:r>
            <a:r>
              <a:rPr lang="en-US" sz="2400" dirty="0" smtClean="0"/>
              <a:t/>
            </a:r>
            <a:br>
              <a:rPr lang="en-US" sz="2400" dirty="0" smtClean="0"/>
            </a:br>
            <a:r>
              <a:rPr lang="en-US" sz="2400" dirty="0" smtClean="0"/>
              <a:t>that </a:t>
            </a:r>
            <a:r>
              <a:rPr lang="en-US" sz="2400" dirty="0"/>
              <a:t>is still open </a:t>
            </a:r>
            <a:r>
              <a:rPr lang="en-US" sz="2400" dirty="0" smtClean="0"/>
              <a:t/>
            </a:r>
            <a:br>
              <a:rPr lang="en-US" sz="2400" dirty="0" smtClean="0"/>
            </a:br>
            <a:r>
              <a:rPr lang="en-US" sz="2400" dirty="0" smtClean="0"/>
              <a:t>from </a:t>
            </a:r>
            <a:r>
              <a:rPr lang="en-US" sz="2400" dirty="0"/>
              <a:t>the previous </a:t>
            </a:r>
            <a:r>
              <a:rPr lang="en-US" sz="2400" dirty="0" smtClean="0"/>
              <a:t/>
            </a:r>
            <a:br>
              <a:rPr lang="en-US" sz="2400" dirty="0" smtClean="0"/>
            </a:br>
            <a:r>
              <a:rPr lang="en-US" sz="2400" dirty="0" smtClean="0"/>
              <a:t>exercise</a:t>
            </a:r>
            <a:r>
              <a:rPr lang="en-US" sz="2400" dirty="0"/>
              <a:t>. As you </a:t>
            </a:r>
            <a:r>
              <a:rPr lang="en-US" sz="2400" dirty="0" smtClean="0"/>
              <a:t/>
            </a:r>
            <a:br>
              <a:rPr lang="en-US" sz="2400" dirty="0" smtClean="0"/>
            </a:br>
            <a:r>
              <a:rPr lang="en-US" sz="2400" dirty="0" smtClean="0"/>
              <a:t>work</a:t>
            </a:r>
            <a:r>
              <a:rPr lang="en-US" sz="2400" dirty="0"/>
              <a:t>, refer to </a:t>
            </a:r>
            <a:r>
              <a:rPr lang="en-US" sz="2400" dirty="0" smtClean="0"/>
              <a:t>the </a:t>
            </a:r>
            <a:br>
              <a:rPr lang="en-US" sz="2400" dirty="0" smtClean="0"/>
            </a:br>
            <a:r>
              <a:rPr lang="en-US" sz="2400" dirty="0" smtClean="0"/>
              <a:t>figure at right </a:t>
            </a:r>
            <a:r>
              <a:rPr lang="en-US" sz="2400" dirty="0"/>
              <a:t>to </a:t>
            </a:r>
            <a:r>
              <a:rPr lang="en-US" sz="2400" dirty="0" smtClean="0"/>
              <a:t/>
            </a:r>
            <a:br>
              <a:rPr lang="en-US" sz="2400" dirty="0" smtClean="0"/>
            </a:br>
            <a:r>
              <a:rPr lang="en-US" sz="2400" dirty="0" smtClean="0"/>
              <a:t>help </a:t>
            </a:r>
            <a:r>
              <a:rPr lang="en-US" sz="2400" dirty="0"/>
              <a:t>you position </a:t>
            </a:r>
            <a:r>
              <a:rPr lang="en-US" sz="2400" dirty="0" smtClean="0"/>
              <a:t/>
            </a:r>
            <a:br>
              <a:rPr lang="en-US" sz="2400" dirty="0" smtClean="0"/>
            </a:br>
            <a:r>
              <a:rPr lang="en-US" sz="2400" dirty="0" smtClean="0"/>
              <a:t>and </a:t>
            </a:r>
            <a:r>
              <a:rPr lang="en-US" sz="2400" dirty="0"/>
              <a:t>size objects</a:t>
            </a:r>
            <a:r>
              <a:rPr lang="en-US" sz="2400" dirty="0" smtClean="0"/>
              <a:t>.</a:t>
            </a:r>
            <a:endParaRPr lang="en-US" sz="2400" dirty="0"/>
          </a:p>
        </p:txBody>
      </p:sp>
      <p:pic>
        <p:nvPicPr>
          <p:cNvPr id="2" name="Picture 1" descr="08.30.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311362" y="1671216"/>
            <a:ext cx="5310354" cy="3998064"/>
          </a:xfrm>
          <a:prstGeom prst="rect">
            <a:avLst/>
          </a:prstGeom>
        </p:spPr>
      </p:pic>
    </p:spTree>
    <p:extLst>
      <p:ext uri="{BB962C8B-B14F-4D97-AF65-F5344CB8AC3E}">
        <p14:creationId xmlns:p14="http://schemas.microsoft.com/office/powerpoint/2010/main" val="24506661"/>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b="1" dirty="0"/>
              <a:t>Step-by-Step: Draw Basic Shapes</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pPr marL="457200" indent="-457200">
              <a:buFont typeface="+mj-lt"/>
              <a:buAutoNum type="arabicPeriod"/>
            </a:pPr>
            <a:r>
              <a:rPr lang="en-US" sz="2200" dirty="0" smtClean="0"/>
              <a:t>On </a:t>
            </a:r>
            <a:r>
              <a:rPr lang="en-US" sz="2200" dirty="0"/>
              <a:t>the Home tab, click </a:t>
            </a:r>
            <a:r>
              <a:rPr lang="en-US" sz="2200" b="1" dirty="0"/>
              <a:t>Shapes</a:t>
            </a:r>
            <a:r>
              <a:rPr lang="en-US" sz="2200" dirty="0"/>
              <a:t>, and then click the </a:t>
            </a:r>
            <a:r>
              <a:rPr lang="en-US" sz="2200" b="1" dirty="0"/>
              <a:t>Rectangle</a:t>
            </a:r>
            <a:r>
              <a:rPr lang="en-US" sz="2200" dirty="0"/>
              <a:t> tool. Hold down the mouse button, and drag to create the tall shape above the horizontal </a:t>
            </a:r>
            <a:r>
              <a:rPr lang="en-US" sz="2200" dirty="0" smtClean="0"/>
              <a:t>line.</a:t>
            </a:r>
            <a:endParaRPr lang="en-US" sz="2200" dirty="0"/>
          </a:p>
          <a:p>
            <a:pPr marL="457200" indent="-457200">
              <a:buFont typeface="+mj-lt"/>
              <a:buAutoNum type="arabicPeriod"/>
            </a:pPr>
            <a:r>
              <a:rPr lang="en-US" sz="2200" dirty="0" smtClean="0"/>
              <a:t>With </a:t>
            </a:r>
            <a:r>
              <a:rPr lang="en-US" sz="2200" dirty="0"/>
              <a:t>the shape still selected, </a:t>
            </a:r>
            <a:r>
              <a:rPr lang="en-US" sz="2200" dirty="0" smtClean="0"/>
              <a:t/>
            </a:r>
            <a:br>
              <a:rPr lang="en-US" sz="2200" dirty="0" smtClean="0"/>
            </a:br>
            <a:r>
              <a:rPr lang="en-US" sz="2200" dirty="0" smtClean="0"/>
              <a:t>click </a:t>
            </a:r>
            <a:r>
              <a:rPr lang="en-US" sz="2200" dirty="0"/>
              <a:t>the </a:t>
            </a:r>
            <a:r>
              <a:rPr lang="en-US" sz="2200" b="1" dirty="0"/>
              <a:t>Drawing Tools Format</a:t>
            </a:r>
            <a:r>
              <a:rPr lang="en-US" sz="2200" dirty="0"/>
              <a:t> </a:t>
            </a:r>
            <a:r>
              <a:rPr lang="en-US" sz="2200" dirty="0" smtClean="0"/>
              <a:t/>
            </a:r>
            <a:br>
              <a:rPr lang="en-US" sz="2200" dirty="0" smtClean="0"/>
            </a:br>
            <a:r>
              <a:rPr lang="en-US" sz="2200" dirty="0" smtClean="0"/>
              <a:t>tab</a:t>
            </a:r>
            <a:r>
              <a:rPr lang="en-US" sz="2200" dirty="0"/>
              <a:t>. Note the measurements in </a:t>
            </a:r>
            <a:r>
              <a:rPr lang="en-US" sz="2200" dirty="0" smtClean="0"/>
              <a:t/>
            </a:r>
            <a:br>
              <a:rPr lang="en-US" sz="2200" dirty="0" smtClean="0"/>
            </a:br>
            <a:r>
              <a:rPr lang="en-US" sz="2200" dirty="0" smtClean="0"/>
              <a:t>the </a:t>
            </a:r>
            <a:r>
              <a:rPr lang="en-US" sz="2200" dirty="0"/>
              <a:t>Size group. If necessary, </a:t>
            </a:r>
            <a:r>
              <a:rPr lang="en-US" sz="2200" dirty="0" smtClean="0"/>
              <a:t/>
            </a:r>
            <a:br>
              <a:rPr lang="en-US" sz="2200" dirty="0" smtClean="0"/>
            </a:br>
            <a:r>
              <a:rPr lang="en-US" sz="2200" dirty="0" smtClean="0"/>
              <a:t>adjust </a:t>
            </a:r>
            <a:r>
              <a:rPr lang="en-US" sz="2200" dirty="0"/>
              <a:t>the size so the shape is </a:t>
            </a:r>
            <a:r>
              <a:rPr lang="en-US" sz="2200" dirty="0" smtClean="0"/>
              <a:t/>
            </a:r>
            <a:br>
              <a:rPr lang="en-US" sz="2200" dirty="0" smtClean="0"/>
            </a:br>
            <a:r>
              <a:rPr lang="en-US" sz="2200" dirty="0" smtClean="0"/>
              <a:t>1 </a:t>
            </a:r>
            <a:r>
              <a:rPr lang="en-US" sz="2200" dirty="0"/>
              <a:t>inch high by 0.9 inches wide.</a:t>
            </a:r>
          </a:p>
          <a:p>
            <a:pPr marL="457200" indent="-457200">
              <a:buFont typeface="+mj-lt"/>
              <a:buAutoNum type="arabicPeriod"/>
            </a:pPr>
            <a:r>
              <a:rPr lang="en-US" sz="2200" dirty="0" smtClean="0"/>
              <a:t>Select </a:t>
            </a:r>
            <a:r>
              <a:rPr lang="en-US" sz="2200" dirty="0"/>
              <a:t>the </a:t>
            </a:r>
            <a:r>
              <a:rPr lang="en-US" sz="2200" b="1" dirty="0"/>
              <a:t>Rectangle</a:t>
            </a:r>
            <a:r>
              <a:rPr lang="en-US" sz="2200" dirty="0"/>
              <a:t> tool again </a:t>
            </a:r>
            <a:r>
              <a:rPr lang="en-US" sz="2200" dirty="0" smtClean="0"/>
              <a:t/>
            </a:r>
            <a:br>
              <a:rPr lang="en-US" sz="2200" dirty="0" smtClean="0"/>
            </a:br>
            <a:r>
              <a:rPr lang="en-US" sz="2200" dirty="0" smtClean="0"/>
              <a:t>and </a:t>
            </a:r>
            <a:r>
              <a:rPr lang="en-US" sz="2200" dirty="0"/>
              <a:t>use it to create the wider rectangle shown </a:t>
            </a:r>
            <a:r>
              <a:rPr lang="en-US" sz="2200" dirty="0" smtClean="0"/>
              <a:t>above. </a:t>
            </a:r>
            <a:r>
              <a:rPr lang="en-US" sz="2200" dirty="0"/>
              <a:t>This shape should be 0.7 inch high by 1.2 inches wide</a:t>
            </a:r>
            <a:r>
              <a:rPr lang="en-US" sz="2200" dirty="0" smtClean="0"/>
              <a:t>.</a:t>
            </a:r>
            <a:endParaRPr lang="en-US" sz="2200" dirty="0"/>
          </a:p>
        </p:txBody>
      </p:sp>
      <p:pic>
        <p:nvPicPr>
          <p:cNvPr id="2" name="Picture 1" descr="08.30.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932040" y="2420888"/>
            <a:ext cx="3522151" cy="2651760"/>
          </a:xfrm>
          <a:prstGeom prst="rect">
            <a:avLst/>
          </a:prstGeom>
        </p:spPr>
      </p:pic>
    </p:spTree>
    <p:extLst>
      <p:ext uri="{BB962C8B-B14F-4D97-AF65-F5344CB8AC3E}">
        <p14:creationId xmlns:p14="http://schemas.microsoft.com/office/powerpoint/2010/main" val="24506661"/>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b="1" dirty="0"/>
              <a:t>Step-by-Step: Draw Basic Shapes</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pPr marL="457200" indent="-457200">
              <a:buFont typeface="+mj-lt"/>
              <a:buAutoNum type="arabicPeriod" startAt="4"/>
            </a:pPr>
            <a:r>
              <a:rPr lang="en-US" sz="2400" dirty="0" smtClean="0"/>
              <a:t>Select </a:t>
            </a:r>
            <a:r>
              <a:rPr lang="en-US" sz="2400" dirty="0"/>
              <a:t>the </a:t>
            </a:r>
            <a:r>
              <a:rPr lang="en-US" sz="2400" b="1" dirty="0"/>
              <a:t>Oval</a:t>
            </a:r>
            <a:r>
              <a:rPr lang="en-US" sz="2400" dirty="0"/>
              <a:t> tool, hold </a:t>
            </a:r>
            <a:r>
              <a:rPr lang="en-US" sz="2400" dirty="0" smtClean="0"/>
              <a:t/>
            </a:r>
            <a:br>
              <a:rPr lang="en-US" sz="2400" dirty="0" smtClean="0"/>
            </a:br>
            <a:r>
              <a:rPr lang="en-US" sz="2400" dirty="0" smtClean="0"/>
              <a:t>down </a:t>
            </a:r>
            <a:r>
              <a:rPr lang="en-US" sz="2400" b="1" dirty="0"/>
              <a:t>Shift</a:t>
            </a:r>
            <a:r>
              <a:rPr lang="en-US" sz="2400" dirty="0"/>
              <a:t>, and draw the </a:t>
            </a:r>
            <a:r>
              <a:rPr lang="en-US" sz="2400" dirty="0" smtClean="0"/>
              <a:t/>
            </a:r>
            <a:br>
              <a:rPr lang="en-US" sz="2400" dirty="0" smtClean="0"/>
            </a:br>
            <a:r>
              <a:rPr lang="en-US" sz="2400" dirty="0" smtClean="0"/>
              <a:t>circle </a:t>
            </a:r>
            <a:r>
              <a:rPr lang="en-US" sz="2400" dirty="0"/>
              <a:t>shown </a:t>
            </a:r>
            <a:r>
              <a:rPr lang="en-US" sz="2400" dirty="0" smtClean="0"/>
              <a:t>at right. </a:t>
            </a:r>
            <a:r>
              <a:rPr lang="en-US" sz="2400" dirty="0"/>
              <a:t>This </a:t>
            </a:r>
            <a:r>
              <a:rPr lang="en-US" sz="2400" dirty="0" smtClean="0"/>
              <a:t/>
            </a:r>
            <a:br>
              <a:rPr lang="en-US" sz="2400" dirty="0" smtClean="0"/>
            </a:br>
            <a:r>
              <a:rPr lang="en-US" sz="2400" dirty="0" smtClean="0"/>
              <a:t>shape should </a:t>
            </a:r>
            <a:r>
              <a:rPr lang="en-US" sz="2400" dirty="0"/>
              <a:t>be 1 inch high </a:t>
            </a:r>
            <a:r>
              <a:rPr lang="en-US" sz="2400" dirty="0" smtClean="0"/>
              <a:t/>
            </a:r>
            <a:br>
              <a:rPr lang="en-US" sz="2400" dirty="0" smtClean="0"/>
            </a:br>
            <a:r>
              <a:rPr lang="en-US" sz="2400" dirty="0" smtClean="0"/>
              <a:t>and wide</a:t>
            </a:r>
            <a:r>
              <a:rPr lang="en-US" sz="2400" dirty="0"/>
              <a:t>.</a:t>
            </a:r>
          </a:p>
          <a:p>
            <a:pPr marL="457200" indent="-457200">
              <a:buFont typeface="+mj-lt"/>
              <a:buAutoNum type="arabicPeriod" startAt="5"/>
            </a:pPr>
            <a:r>
              <a:rPr lang="en-US" sz="2400" dirty="0" smtClean="0"/>
              <a:t>Click </a:t>
            </a:r>
            <a:r>
              <a:rPr lang="en-US" sz="2400" dirty="0"/>
              <a:t>the </a:t>
            </a:r>
            <a:r>
              <a:rPr lang="en-US" sz="2400" b="1" dirty="0"/>
              <a:t>Rectangle</a:t>
            </a:r>
            <a:r>
              <a:rPr lang="en-US" sz="2400" dirty="0"/>
              <a:t> tool and </a:t>
            </a:r>
            <a:r>
              <a:rPr lang="en-US" sz="2400" dirty="0" smtClean="0"/>
              <a:t/>
            </a:r>
            <a:br>
              <a:rPr lang="en-US" sz="2400" dirty="0" smtClean="0"/>
            </a:br>
            <a:r>
              <a:rPr lang="en-US" sz="2400" dirty="0" smtClean="0"/>
              <a:t>create </a:t>
            </a:r>
            <a:r>
              <a:rPr lang="en-US" sz="2400" dirty="0"/>
              <a:t>a rectangle 0.7 inches </a:t>
            </a:r>
            <a:r>
              <a:rPr lang="en-US" sz="2400" dirty="0" smtClean="0"/>
              <a:t/>
            </a:r>
            <a:br>
              <a:rPr lang="en-US" sz="2400" dirty="0" smtClean="0"/>
            </a:br>
            <a:r>
              <a:rPr lang="en-US" sz="2400" dirty="0" smtClean="0"/>
              <a:t>high </a:t>
            </a:r>
            <a:r>
              <a:rPr lang="en-US" sz="2400" dirty="0"/>
              <a:t>by 1 inch wide near the </a:t>
            </a:r>
            <a:r>
              <a:rPr lang="en-US" sz="2400" dirty="0" smtClean="0"/>
              <a:t/>
            </a:r>
            <a:br>
              <a:rPr lang="en-US" sz="2400" dirty="0" smtClean="0"/>
            </a:br>
            <a:r>
              <a:rPr lang="en-US" sz="2400" dirty="0" smtClean="0"/>
              <a:t>lower </a:t>
            </a:r>
            <a:r>
              <a:rPr lang="en-US" sz="2400" dirty="0"/>
              <a:t>end of the diagonal street.</a:t>
            </a:r>
          </a:p>
          <a:p>
            <a:pPr marL="457200" indent="-457200">
              <a:buFont typeface="+mj-lt"/>
              <a:buAutoNum type="arabicPeriod" startAt="5"/>
            </a:pPr>
            <a:r>
              <a:rPr lang="en-US" sz="2400" dirty="0" smtClean="0"/>
              <a:t>Click </a:t>
            </a:r>
            <a:r>
              <a:rPr lang="en-US" sz="2400" dirty="0"/>
              <a:t>the shape’s green rotation handle and drag to the right to rotate the shape so its right side is parallel to the diagonal road, as </a:t>
            </a:r>
            <a:r>
              <a:rPr lang="en-US" sz="2400" dirty="0" smtClean="0"/>
              <a:t>shown above.</a:t>
            </a:r>
            <a:endParaRPr lang="en-US" sz="2400" dirty="0"/>
          </a:p>
        </p:txBody>
      </p:sp>
      <p:pic>
        <p:nvPicPr>
          <p:cNvPr id="2" name="Picture 1" descr="08.30.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932040" y="1756048"/>
            <a:ext cx="3561650" cy="2681498"/>
          </a:xfrm>
          <a:prstGeom prst="rect">
            <a:avLst/>
          </a:prstGeom>
        </p:spPr>
      </p:pic>
    </p:spTree>
    <p:extLst>
      <p:ext uri="{BB962C8B-B14F-4D97-AF65-F5344CB8AC3E}">
        <p14:creationId xmlns:p14="http://schemas.microsoft.com/office/powerpoint/2010/main" val="24506661"/>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b="1" dirty="0"/>
              <a:t>Step-by-Step: Draw Basic Shapes</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pPr marL="457200" indent="-457200">
              <a:buFont typeface="+mj-lt"/>
              <a:buAutoNum type="arabicPeriod" startAt="7"/>
            </a:pPr>
            <a:r>
              <a:rPr lang="en-US" sz="2400" dirty="0" smtClean="0"/>
              <a:t>Click </a:t>
            </a:r>
            <a:r>
              <a:rPr lang="en-US" sz="2400" dirty="0"/>
              <a:t>the </a:t>
            </a:r>
            <a:r>
              <a:rPr lang="en-US" sz="2400" b="1" dirty="0"/>
              <a:t>Freeform</a:t>
            </a:r>
            <a:r>
              <a:rPr lang="en-US" sz="2400" dirty="0"/>
              <a:t> tool in the </a:t>
            </a:r>
            <a:r>
              <a:rPr lang="en-US" sz="2400" b="1" dirty="0"/>
              <a:t>Lines</a:t>
            </a:r>
            <a:r>
              <a:rPr lang="en-US" sz="2400" dirty="0"/>
              <a:t> group in the </a:t>
            </a:r>
            <a:r>
              <a:rPr lang="en-US" sz="2400" b="1" dirty="0"/>
              <a:t>Shapes</a:t>
            </a:r>
            <a:r>
              <a:rPr lang="en-US" sz="2400" dirty="0"/>
              <a:t> gallery. Near the bottom of the slide (so you can easily see the line you are drawing), draw an irregular oval shape to represent a lake. The shape should be about 1.4 inches high and 1.5 inches wide.</a:t>
            </a:r>
          </a:p>
          <a:p>
            <a:pPr marL="457200" indent="-457200">
              <a:buFont typeface="+mj-lt"/>
              <a:buAutoNum type="arabicPeriod" startAt="7"/>
            </a:pPr>
            <a:r>
              <a:rPr lang="en-US" sz="2400" dirty="0" smtClean="0"/>
              <a:t>Drag </a:t>
            </a:r>
            <a:r>
              <a:rPr lang="en-US" sz="2400" dirty="0"/>
              <a:t>the lake shape to the </a:t>
            </a:r>
            <a:r>
              <a:rPr lang="en-US" sz="2400" dirty="0" smtClean="0"/>
              <a:t/>
            </a:r>
            <a:br>
              <a:rPr lang="en-US" sz="2400" dirty="0" smtClean="0"/>
            </a:br>
            <a:r>
              <a:rPr lang="en-US" sz="2400" dirty="0" smtClean="0"/>
              <a:t>right </a:t>
            </a:r>
            <a:r>
              <a:rPr lang="en-US" sz="2400" dirty="0"/>
              <a:t>of the diagonal line, as </a:t>
            </a:r>
            <a:r>
              <a:rPr lang="en-US" sz="2400" dirty="0" smtClean="0"/>
              <a:t/>
            </a:r>
            <a:br>
              <a:rPr lang="en-US" sz="2400" dirty="0" smtClean="0"/>
            </a:br>
            <a:r>
              <a:rPr lang="en-US" sz="2400" dirty="0" smtClean="0"/>
              <a:t>shown at right.</a:t>
            </a:r>
            <a:endParaRPr lang="en-US" sz="2400" dirty="0"/>
          </a:p>
          <a:p>
            <a:pPr marL="457200" indent="-457200">
              <a:buFont typeface="+mj-lt"/>
              <a:buAutoNum type="arabicPeriod" startAt="7"/>
            </a:pPr>
            <a:r>
              <a:rPr lang="en-US" sz="2400" b="1" dirty="0" smtClean="0"/>
              <a:t>SAVE</a:t>
            </a:r>
            <a:r>
              <a:rPr lang="en-US" sz="2400" dirty="0" smtClean="0"/>
              <a:t> </a:t>
            </a:r>
            <a:r>
              <a:rPr lang="en-US" sz="2400" dirty="0"/>
              <a:t>the presentation.</a:t>
            </a:r>
          </a:p>
          <a:p>
            <a:r>
              <a:rPr lang="en-US" sz="2400" b="1" dirty="0"/>
              <a:t>LEAVE</a:t>
            </a:r>
            <a:r>
              <a:rPr lang="en-US" sz="2400" dirty="0"/>
              <a:t> the presentation open </a:t>
            </a:r>
            <a:r>
              <a:rPr lang="en-US" sz="2400" dirty="0" smtClean="0"/>
              <a:t/>
            </a:r>
            <a:br>
              <a:rPr lang="en-US" sz="2400" dirty="0" smtClean="0"/>
            </a:br>
            <a:r>
              <a:rPr lang="en-US" sz="2400" dirty="0" smtClean="0"/>
              <a:t>to </a:t>
            </a:r>
            <a:r>
              <a:rPr lang="en-US" sz="2400" dirty="0"/>
              <a:t>use in the next exercise</a:t>
            </a:r>
            <a:r>
              <a:rPr lang="en-US" sz="2400" dirty="0" smtClean="0"/>
              <a:t>.</a:t>
            </a:r>
            <a:endParaRPr lang="en-US" sz="2400" dirty="0"/>
          </a:p>
        </p:txBody>
      </p:sp>
      <p:pic>
        <p:nvPicPr>
          <p:cNvPr id="2" name="Picture 1" descr="08.30.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26000" y="3212976"/>
            <a:ext cx="3522151" cy="2651760"/>
          </a:xfrm>
          <a:prstGeom prst="rect">
            <a:avLst/>
          </a:prstGeom>
        </p:spPr>
      </p:pic>
    </p:spTree>
    <p:extLst>
      <p:ext uri="{BB962C8B-B14F-4D97-AF65-F5344CB8AC3E}">
        <p14:creationId xmlns:p14="http://schemas.microsoft.com/office/powerpoint/2010/main" val="24506661"/>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b="1" dirty="0"/>
              <a:t>Step-by-Step: Draw Basic Shapes</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r>
              <a:rPr lang="en-US" sz="2400" dirty="0"/>
              <a:t>You can save </a:t>
            </a:r>
            <a:r>
              <a:rPr lang="en-US" sz="2400" dirty="0" smtClean="0"/>
              <a:t>time </a:t>
            </a:r>
            <a:r>
              <a:rPr lang="en-US" sz="2400" dirty="0"/>
              <a:t>when drawing similar or identical shapes by copying shapes. Copy a selected shape, use Paste to paste a copy on the slide, then move or modify the copy as necessary. You can also select a shape, hold down the Ctrl key, and drag a copy of the shape to a new location.</a:t>
            </a:r>
          </a:p>
          <a:p>
            <a:r>
              <a:rPr lang="en-US" sz="2400" dirty="0"/>
              <a:t>If you are creating a drawing in which you want to show connections between objects, you can use connectors from the Lines group of the Shapes gallery. Connectors automatically snap to points on shape sides, so you can easily draw an arrow, for instance, from one shape to another. As you reposition objects, the connectors remain attached and adjust </a:t>
            </a:r>
            <a:r>
              <a:rPr lang="en-US" sz="2400" dirty="0" smtClean="0"/>
              <a:t>to </a:t>
            </a:r>
            <a:r>
              <a:rPr lang="en-US" sz="2400" dirty="0"/>
              <a:t>maintain the links between shapes.</a:t>
            </a:r>
          </a:p>
        </p:txBody>
      </p:sp>
    </p:spTree>
    <p:extLst>
      <p:ext uri="{BB962C8B-B14F-4D97-AF65-F5344CB8AC3E}">
        <p14:creationId xmlns:p14="http://schemas.microsoft.com/office/powerpoint/2010/main" val="24506661"/>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US" b="1" dirty="0"/>
              <a:t>Adding Text to Shapes</a:t>
            </a:r>
          </a:p>
        </p:txBody>
      </p:sp>
      <p:sp>
        <p:nvSpPr>
          <p:cNvPr id="21506" name="Rectangle 3"/>
          <p:cNvSpPr>
            <a:spLocks noGrp="1" noChangeArrowheads="1"/>
          </p:cNvSpPr>
          <p:nvPr>
            <p:ph type="body" idx="1"/>
          </p:nvPr>
        </p:nvSpPr>
        <p:spPr>
          <a:xfrm>
            <a:off x="457200" y="1600200"/>
            <a:ext cx="8229600" cy="4876800"/>
          </a:xfrm>
        </p:spPr>
        <p:txBody>
          <a:bodyPr/>
          <a:lstStyle/>
          <a:p>
            <a:r>
              <a:rPr lang="en-US" sz="2300" dirty="0" smtClean="0"/>
              <a:t>In </a:t>
            </a:r>
            <a:r>
              <a:rPr lang="en-US" sz="2300" dirty="0"/>
              <a:t>PowerPoint, you can add text by </a:t>
            </a:r>
            <a:r>
              <a:rPr lang="en-US" sz="2300" dirty="0" smtClean="0"/>
              <a:t>clicking </a:t>
            </a:r>
            <a:r>
              <a:rPr lang="en-US" sz="2300" dirty="0"/>
              <a:t>and </a:t>
            </a:r>
            <a:r>
              <a:rPr lang="en-US" sz="2300" dirty="0" smtClean="0"/>
              <a:t>typing. </a:t>
            </a:r>
            <a:r>
              <a:rPr lang="en-US" sz="2300" dirty="0"/>
              <a:t>When you add text to a shape, the shape takes the function of a text box. </a:t>
            </a:r>
            <a:endParaRPr lang="en-US" sz="2300" dirty="0" smtClean="0"/>
          </a:p>
          <a:p>
            <a:r>
              <a:rPr lang="en-US" sz="2300" dirty="0" smtClean="0"/>
              <a:t>PowerPoint wraps </a:t>
            </a:r>
            <a:r>
              <a:rPr lang="en-US" sz="2300" dirty="0"/>
              <a:t>text in the shape as in a text box; if the shape is not large enough to display the text, words will break up or the text will extend above and below the shape. You can solve this </a:t>
            </a:r>
            <a:r>
              <a:rPr lang="en-US" sz="2300" dirty="0" smtClean="0"/>
              <a:t>by </a:t>
            </a:r>
            <a:r>
              <a:rPr lang="en-US" sz="2300" dirty="0"/>
              <a:t>resizing the shape or changing the text’s size. </a:t>
            </a:r>
            <a:endParaRPr lang="en-US" sz="2300" dirty="0" smtClean="0"/>
          </a:p>
          <a:p>
            <a:r>
              <a:rPr lang="en-US" sz="2300" dirty="0" smtClean="0"/>
              <a:t>You </a:t>
            </a:r>
            <a:r>
              <a:rPr lang="en-US" sz="2300" dirty="0"/>
              <a:t>can use any text formatting options you like when adding text to shapes, just as when inserting text into a placeholder or text box. To select text in a shape to edit it, drag over it with the I-beam pointer. </a:t>
            </a:r>
            <a:endParaRPr lang="en-US" sz="2300" dirty="0" smtClean="0"/>
          </a:p>
          <a:p>
            <a:r>
              <a:rPr lang="en-US" sz="2300" dirty="0" smtClean="0"/>
              <a:t>In </a:t>
            </a:r>
            <a:r>
              <a:rPr lang="en-US" sz="2300" dirty="0"/>
              <a:t>the following exercise, you will add some text to shapes</a:t>
            </a:r>
            <a:r>
              <a:rPr lang="en-US" sz="2300" dirty="0" smtClean="0"/>
              <a:t>.</a:t>
            </a:r>
            <a:endParaRPr lang="en-US" sz="2300" dirty="0"/>
          </a:p>
        </p:txBody>
      </p:sp>
    </p:spTree>
    <p:extLst>
      <p:ext uri="{BB962C8B-B14F-4D97-AF65-F5344CB8AC3E}">
        <p14:creationId xmlns:p14="http://schemas.microsoft.com/office/powerpoint/2010/main" val="24506661"/>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US" b="1" dirty="0"/>
              <a:t>Step-by-Step: Add Text to Shapes</a:t>
            </a:r>
          </a:p>
        </p:txBody>
      </p:sp>
      <p:sp>
        <p:nvSpPr>
          <p:cNvPr id="21506" name="Rectangle 3"/>
          <p:cNvSpPr>
            <a:spLocks noGrp="1" noChangeArrowheads="1"/>
          </p:cNvSpPr>
          <p:nvPr>
            <p:ph type="body" idx="1"/>
          </p:nvPr>
        </p:nvSpPr>
        <p:spPr>
          <a:xfrm>
            <a:off x="457200" y="1600200"/>
            <a:ext cx="8229600" cy="4876800"/>
          </a:xfrm>
        </p:spPr>
        <p:txBody>
          <a:bodyPr/>
          <a:lstStyle/>
          <a:p>
            <a:r>
              <a:rPr lang="en-US" sz="2400" b="1" dirty="0" smtClean="0"/>
              <a:t>USE</a:t>
            </a:r>
            <a:r>
              <a:rPr lang="en-US" sz="2400" dirty="0" smtClean="0"/>
              <a:t> </a:t>
            </a:r>
            <a:r>
              <a:rPr lang="en-US" sz="2400" dirty="0"/>
              <a:t>the </a:t>
            </a:r>
            <a:r>
              <a:rPr lang="en-US" sz="2400" b="1" i="1" dirty="0"/>
              <a:t>Exhibits Final</a:t>
            </a:r>
            <a:r>
              <a:rPr lang="en-US" sz="2400" dirty="0"/>
              <a:t> presentation that is still open from the previous exercise.</a:t>
            </a:r>
          </a:p>
          <a:p>
            <a:pPr marL="457200" indent="-457200">
              <a:buFont typeface="+mj-lt"/>
              <a:buAutoNum type="arabicPeriod"/>
            </a:pPr>
            <a:r>
              <a:rPr lang="en-US" sz="2400" dirty="0" smtClean="0"/>
              <a:t>Click </a:t>
            </a:r>
            <a:r>
              <a:rPr lang="en-US" sz="2400" dirty="0"/>
              <a:t>in the tall rectangle above the horizontal street, and then type </a:t>
            </a:r>
            <a:r>
              <a:rPr lang="en-US" sz="2400" b="1" dirty="0"/>
              <a:t>West Bank Center</a:t>
            </a:r>
            <a:r>
              <a:rPr lang="en-US" sz="2400" dirty="0"/>
              <a:t>.</a:t>
            </a:r>
          </a:p>
          <a:p>
            <a:pPr marL="457200" indent="-457200">
              <a:buFont typeface="+mj-lt"/>
              <a:buAutoNum type="arabicPeriod"/>
            </a:pPr>
            <a:r>
              <a:rPr lang="en-US" sz="2400" dirty="0" smtClean="0"/>
              <a:t>Click </a:t>
            </a:r>
            <a:r>
              <a:rPr lang="en-US" sz="2400" dirty="0"/>
              <a:t>in the wide rectangle shape, and then type </a:t>
            </a:r>
            <a:r>
              <a:rPr lang="en-US" sz="2400" b="1" dirty="0"/>
              <a:t>Baldwin Museum</a:t>
            </a:r>
            <a:r>
              <a:rPr lang="en-US" sz="2400" dirty="0"/>
              <a:t>.</a:t>
            </a:r>
          </a:p>
          <a:p>
            <a:pPr marL="457200" indent="-457200">
              <a:buFont typeface="+mj-lt"/>
              <a:buAutoNum type="arabicPeriod"/>
            </a:pPr>
            <a:r>
              <a:rPr lang="en-US" sz="2400" dirty="0" smtClean="0"/>
              <a:t>Click </a:t>
            </a:r>
            <a:r>
              <a:rPr lang="en-US" sz="2400" dirty="0"/>
              <a:t>in the circle shape, and then type </a:t>
            </a:r>
            <a:r>
              <a:rPr lang="en-US" sz="2400" b="1" dirty="0"/>
              <a:t>Miller Arena</a:t>
            </a:r>
            <a:r>
              <a:rPr lang="en-US" sz="2400" dirty="0"/>
              <a:t>. </a:t>
            </a:r>
          </a:p>
          <a:p>
            <a:pPr marL="457200" indent="-457200">
              <a:buFont typeface="+mj-lt"/>
              <a:buAutoNum type="arabicPeriod"/>
            </a:pPr>
            <a:r>
              <a:rPr lang="en-US" sz="2400" dirty="0" smtClean="0"/>
              <a:t>Drag </a:t>
            </a:r>
            <a:r>
              <a:rPr lang="en-US" sz="2400" dirty="0"/>
              <a:t>the right border of the circle slightly to the right to increase the shape’s size so that the text fits.</a:t>
            </a:r>
          </a:p>
          <a:p>
            <a:pPr marL="457200" indent="-457200">
              <a:buFont typeface="+mj-lt"/>
              <a:buAutoNum type="arabicPeriod"/>
            </a:pPr>
            <a:r>
              <a:rPr lang="en-US" sz="2400" dirty="0" smtClean="0"/>
              <a:t>Click </a:t>
            </a:r>
            <a:r>
              <a:rPr lang="en-US" sz="2400" dirty="0"/>
              <a:t>in the rotated rectangle, and then type </a:t>
            </a:r>
            <a:r>
              <a:rPr lang="en-US" sz="2400" b="1" dirty="0"/>
              <a:t>Holmes College</a:t>
            </a:r>
            <a:r>
              <a:rPr lang="en-US" sz="2400" dirty="0"/>
              <a:t>. Note that the text is rotated as well</a:t>
            </a:r>
            <a:r>
              <a:rPr lang="en-US" sz="2400" dirty="0" smtClean="0"/>
              <a:t>.</a:t>
            </a:r>
            <a:endParaRPr lang="en-US" sz="2400" dirty="0"/>
          </a:p>
        </p:txBody>
      </p:sp>
    </p:spTree>
    <p:extLst>
      <p:ext uri="{BB962C8B-B14F-4D97-AF65-F5344CB8AC3E}">
        <p14:creationId xmlns:p14="http://schemas.microsoft.com/office/powerpoint/2010/main" val="2450666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b="1" dirty="0"/>
              <a:t>Step-by-Step: Insert a Clip Art Picture</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pPr marL="457200" indent="-457200">
              <a:buFont typeface="+mj-lt"/>
              <a:buAutoNum type="arabicPeriod" startAt="6"/>
            </a:pPr>
            <a:r>
              <a:rPr lang="en-US" sz="2400" dirty="0" smtClean="0"/>
              <a:t>Click </a:t>
            </a:r>
            <a:r>
              <a:rPr lang="en-US" sz="2400" dirty="0"/>
              <a:t>the </a:t>
            </a:r>
            <a:r>
              <a:rPr lang="en-US" sz="2400" b="1" dirty="0"/>
              <a:t>Results should be</a:t>
            </a:r>
            <a:r>
              <a:rPr lang="en-US" sz="2400" dirty="0"/>
              <a:t> drop-down arrow, and remove checkmarks from all </a:t>
            </a:r>
            <a:r>
              <a:rPr lang="en-US" sz="2400" dirty="0" smtClean="0"/>
              <a:t/>
            </a:r>
            <a:br>
              <a:rPr lang="en-US" sz="2400" dirty="0" smtClean="0"/>
            </a:br>
            <a:r>
              <a:rPr lang="en-US" sz="2400" dirty="0" smtClean="0"/>
              <a:t>options </a:t>
            </a:r>
            <a:r>
              <a:rPr lang="en-US" sz="2400" i="1" dirty="0"/>
              <a:t>except</a:t>
            </a:r>
            <a:r>
              <a:rPr lang="en-US" sz="2400" dirty="0"/>
              <a:t> </a:t>
            </a:r>
            <a:r>
              <a:rPr lang="en-US" sz="2400" dirty="0" smtClean="0"/>
              <a:t/>
            </a:r>
            <a:br>
              <a:rPr lang="en-US" sz="2400" dirty="0" smtClean="0"/>
            </a:br>
            <a:r>
              <a:rPr lang="en-US" sz="2400" dirty="0" smtClean="0"/>
              <a:t>Photographs</a:t>
            </a:r>
            <a:r>
              <a:rPr lang="en-US" sz="2400" dirty="0"/>
              <a:t>, as </a:t>
            </a:r>
            <a:r>
              <a:rPr lang="en-US" sz="2400" dirty="0" smtClean="0"/>
              <a:t/>
            </a:r>
            <a:br>
              <a:rPr lang="en-US" sz="2400" dirty="0" smtClean="0"/>
            </a:br>
            <a:r>
              <a:rPr lang="en-US" sz="2400" dirty="0" smtClean="0"/>
              <a:t>shown at right.</a:t>
            </a:r>
            <a:endParaRPr lang="en-US" sz="2400" dirty="0"/>
          </a:p>
          <a:p>
            <a:pPr marL="457200" indent="-457200">
              <a:buFont typeface="+mj-lt"/>
              <a:buAutoNum type="arabicPeriod" startAt="6"/>
            </a:pPr>
            <a:r>
              <a:rPr lang="en-US" sz="2400" dirty="0" smtClean="0"/>
              <a:t>Click </a:t>
            </a:r>
            <a:r>
              <a:rPr lang="en-US" sz="2400" dirty="0"/>
              <a:t>the </a:t>
            </a:r>
            <a:r>
              <a:rPr lang="en-US" sz="2400" b="1" dirty="0"/>
              <a:t>Go</a:t>
            </a:r>
            <a:r>
              <a:rPr lang="en-US" sz="2400" dirty="0"/>
              <a:t> button </a:t>
            </a:r>
            <a:r>
              <a:rPr lang="en-US" sz="2400" dirty="0" smtClean="0"/>
              <a:t/>
            </a:r>
            <a:br>
              <a:rPr lang="en-US" sz="2400" dirty="0" smtClean="0"/>
            </a:br>
            <a:r>
              <a:rPr lang="en-US" sz="2400" dirty="0" smtClean="0"/>
              <a:t>near </a:t>
            </a:r>
            <a:r>
              <a:rPr lang="en-US" sz="2400" dirty="0"/>
              <a:t>the top of the </a:t>
            </a:r>
            <a:r>
              <a:rPr lang="en-US" sz="2400" dirty="0" smtClean="0"/>
              <a:t/>
            </a:r>
            <a:br>
              <a:rPr lang="en-US" sz="2400" dirty="0" smtClean="0"/>
            </a:br>
            <a:r>
              <a:rPr lang="en-US" sz="2400" dirty="0" smtClean="0"/>
              <a:t>task </a:t>
            </a:r>
            <a:r>
              <a:rPr lang="en-US" sz="2400" dirty="0"/>
              <a:t>pane. PowerPoint </a:t>
            </a:r>
            <a:r>
              <a:rPr lang="en-US" sz="2400" dirty="0" smtClean="0"/>
              <a:t/>
            </a:r>
            <a:br>
              <a:rPr lang="en-US" sz="2400" dirty="0" smtClean="0"/>
            </a:br>
            <a:r>
              <a:rPr lang="en-US" sz="2400" dirty="0" smtClean="0"/>
              <a:t>searches </a:t>
            </a:r>
            <a:r>
              <a:rPr lang="en-US" sz="2400" dirty="0"/>
              <a:t>for clip art </a:t>
            </a:r>
            <a:r>
              <a:rPr lang="en-US" sz="2400" dirty="0" smtClean="0"/>
              <a:t/>
            </a:r>
            <a:br>
              <a:rPr lang="en-US" sz="2400" dirty="0" smtClean="0"/>
            </a:br>
            <a:r>
              <a:rPr lang="en-US" sz="2400" dirty="0" smtClean="0"/>
              <a:t>photographs </a:t>
            </a:r>
            <a:r>
              <a:rPr lang="en-US" sz="2400" dirty="0"/>
              <a:t>that </a:t>
            </a:r>
            <a:r>
              <a:rPr lang="en-US" sz="2400" dirty="0" smtClean="0"/>
              <a:t/>
            </a:r>
            <a:br>
              <a:rPr lang="en-US" sz="2400" dirty="0" smtClean="0"/>
            </a:br>
            <a:r>
              <a:rPr lang="en-US" sz="2400" dirty="0" smtClean="0"/>
              <a:t>match </a:t>
            </a:r>
            <a:r>
              <a:rPr lang="en-US" sz="2400" dirty="0"/>
              <a:t>the keyword and displays them in the task pane</a:t>
            </a:r>
            <a:r>
              <a:rPr lang="en-US" sz="2400" dirty="0" smtClean="0"/>
              <a:t>.</a:t>
            </a:r>
            <a:endParaRPr lang="en-US" sz="2400" dirty="0"/>
          </a:p>
        </p:txBody>
      </p:sp>
      <p:pic>
        <p:nvPicPr>
          <p:cNvPr id="2" name="Picture 1" descr="08.02.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23928" y="2132856"/>
            <a:ext cx="4659982" cy="3135935"/>
          </a:xfrm>
          <a:prstGeom prst="rect">
            <a:avLst/>
          </a:prstGeom>
        </p:spPr>
      </p:pic>
    </p:spTree>
    <p:extLst>
      <p:ext uri="{BB962C8B-B14F-4D97-AF65-F5344CB8AC3E}">
        <p14:creationId xmlns:p14="http://schemas.microsoft.com/office/powerpoint/2010/main" val="24506661"/>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b="1" dirty="0"/>
              <a:t>Step-by-Step: Add Text to Shapes</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pPr marL="457200" indent="-457200">
              <a:buFont typeface="+mj-lt"/>
              <a:buAutoNum type="arabicPeriod" startAt="6"/>
            </a:pPr>
            <a:r>
              <a:rPr lang="en-US" sz="2000" dirty="0" smtClean="0"/>
              <a:t>Drag </a:t>
            </a:r>
            <a:r>
              <a:rPr lang="en-US" sz="2000" dirty="0"/>
              <a:t>the right border of the rotated rectangle slightly up and to the right to increase the shape’s size so that the text fits.</a:t>
            </a:r>
          </a:p>
          <a:p>
            <a:pPr marL="457200" indent="-457200">
              <a:buFont typeface="+mj-lt"/>
              <a:buAutoNum type="arabicPeriod" startAt="6"/>
            </a:pPr>
            <a:r>
              <a:rPr lang="en-US" sz="2000" dirty="0" smtClean="0"/>
              <a:t>Click </a:t>
            </a:r>
            <a:r>
              <a:rPr lang="en-US" sz="2000" dirty="0"/>
              <a:t>in the freeform </a:t>
            </a:r>
            <a:r>
              <a:rPr lang="en-US" sz="2000" dirty="0" smtClean="0"/>
              <a:t>lake </a:t>
            </a:r>
            <a:br>
              <a:rPr lang="en-US" sz="2000" dirty="0" smtClean="0"/>
            </a:br>
            <a:r>
              <a:rPr lang="en-US" sz="2000" dirty="0" smtClean="0"/>
              <a:t>object</a:t>
            </a:r>
            <a:r>
              <a:rPr lang="en-US" sz="2000" dirty="0"/>
              <a:t>, and then </a:t>
            </a:r>
            <a:r>
              <a:rPr lang="en-US" sz="2000" dirty="0" smtClean="0"/>
              <a:t>type </a:t>
            </a:r>
            <a:br>
              <a:rPr lang="en-US" sz="2000" dirty="0" smtClean="0"/>
            </a:br>
            <a:r>
              <a:rPr lang="en-US" sz="2000" b="1" dirty="0" smtClean="0"/>
              <a:t>Magnolia </a:t>
            </a:r>
            <a:r>
              <a:rPr lang="en-US" sz="2000" b="1" dirty="0"/>
              <a:t>Lake</a:t>
            </a:r>
            <a:r>
              <a:rPr lang="en-US" sz="2000" dirty="0"/>
              <a:t>.</a:t>
            </a:r>
          </a:p>
          <a:p>
            <a:pPr marL="457200" indent="-457200">
              <a:buFont typeface="+mj-lt"/>
              <a:buAutoNum type="arabicPeriod" startAt="6"/>
            </a:pPr>
            <a:r>
              <a:rPr lang="en-US" sz="2000" dirty="0" smtClean="0"/>
              <a:t>Drag </a:t>
            </a:r>
            <a:r>
              <a:rPr lang="en-US" sz="2000" dirty="0"/>
              <a:t>over the </a:t>
            </a:r>
            <a:r>
              <a:rPr lang="en-US" sz="2000" i="1" dirty="0" smtClean="0"/>
              <a:t>Baldwin Museum</a:t>
            </a:r>
            <a:r>
              <a:rPr lang="en-US" sz="2000" dirty="0" smtClean="0"/>
              <a:t> </a:t>
            </a:r>
            <a:br>
              <a:rPr lang="en-US" sz="2000" dirty="0" smtClean="0"/>
            </a:br>
            <a:r>
              <a:rPr lang="en-US" sz="2000" dirty="0" smtClean="0"/>
              <a:t>text </a:t>
            </a:r>
            <a:r>
              <a:rPr lang="en-US" sz="2000" dirty="0"/>
              <a:t>to select it, and </a:t>
            </a:r>
            <a:r>
              <a:rPr lang="en-US" sz="2000" dirty="0" smtClean="0"/>
              <a:t>then </a:t>
            </a:r>
            <a:r>
              <a:rPr lang="en-US" sz="2000" dirty="0"/>
              <a:t>click </a:t>
            </a:r>
            <a:r>
              <a:rPr lang="en-US" sz="2000" dirty="0" smtClean="0"/>
              <a:t/>
            </a:r>
            <a:br>
              <a:rPr lang="en-US" sz="2000" dirty="0" smtClean="0"/>
            </a:br>
            <a:r>
              <a:rPr lang="en-US" sz="2000" dirty="0" smtClean="0"/>
              <a:t>the </a:t>
            </a:r>
            <a:r>
              <a:rPr lang="en-US" sz="2000" b="1" dirty="0"/>
              <a:t>Bold</a:t>
            </a:r>
            <a:r>
              <a:rPr lang="en-US" sz="2000" dirty="0"/>
              <a:t> </a:t>
            </a:r>
            <a:r>
              <a:rPr lang="en-US" sz="2000" dirty="0" smtClean="0"/>
              <a:t>button </a:t>
            </a:r>
            <a:r>
              <a:rPr lang="en-US" sz="2000" dirty="0"/>
              <a:t>to boldface </a:t>
            </a:r>
            <a:r>
              <a:rPr lang="en-US" sz="2000" dirty="0" smtClean="0"/>
              <a:t/>
            </a:r>
            <a:br>
              <a:rPr lang="en-US" sz="2000" dirty="0" smtClean="0"/>
            </a:br>
            <a:r>
              <a:rPr lang="en-US" sz="2000" dirty="0" smtClean="0"/>
              <a:t>the </a:t>
            </a:r>
            <a:r>
              <a:rPr lang="en-US" sz="2000" dirty="0"/>
              <a:t>text. Your map </a:t>
            </a:r>
            <a:r>
              <a:rPr lang="en-US" sz="2000" dirty="0" smtClean="0"/>
              <a:t>should </a:t>
            </a:r>
            <a:r>
              <a:rPr lang="en-US" sz="2000" dirty="0"/>
              <a:t>look </a:t>
            </a:r>
            <a:r>
              <a:rPr lang="en-US" sz="2000" dirty="0" smtClean="0"/>
              <a:t/>
            </a:r>
            <a:br>
              <a:rPr lang="en-US" sz="2000" dirty="0" smtClean="0"/>
            </a:br>
            <a:r>
              <a:rPr lang="en-US" sz="2000" dirty="0" smtClean="0"/>
              <a:t>similar to the figure at right.</a:t>
            </a:r>
          </a:p>
          <a:p>
            <a:pPr marL="457200" indent="-457200">
              <a:buFont typeface="+mj-lt"/>
              <a:buAutoNum type="arabicPeriod" startAt="9"/>
            </a:pPr>
            <a:r>
              <a:rPr lang="en-US" sz="2000" b="1" dirty="0"/>
              <a:t>SAVE</a:t>
            </a:r>
            <a:r>
              <a:rPr lang="en-US" sz="2000" dirty="0"/>
              <a:t> the presentation.</a:t>
            </a:r>
          </a:p>
          <a:p>
            <a:r>
              <a:rPr lang="en-US" sz="2000" b="1" dirty="0"/>
              <a:t>LEAVE</a:t>
            </a:r>
            <a:r>
              <a:rPr lang="en-US" sz="2000" dirty="0"/>
              <a:t> the presentation open </a:t>
            </a:r>
            <a:r>
              <a:rPr lang="en-US" sz="2000" dirty="0" smtClean="0"/>
              <a:t/>
            </a:r>
            <a:br>
              <a:rPr lang="en-US" sz="2000" dirty="0" smtClean="0"/>
            </a:br>
            <a:r>
              <a:rPr lang="en-US" sz="2000" dirty="0" smtClean="0"/>
              <a:t>to </a:t>
            </a:r>
            <a:r>
              <a:rPr lang="en-US" sz="2000" dirty="0"/>
              <a:t>use in the next exercise.</a:t>
            </a:r>
          </a:p>
          <a:p>
            <a:pPr marL="457200" indent="-457200">
              <a:buFont typeface="+mj-lt"/>
              <a:buAutoNum type="arabicPeriod" startAt="6"/>
            </a:pPr>
            <a:endParaRPr lang="en-US" sz="2000" dirty="0"/>
          </a:p>
        </p:txBody>
      </p:sp>
      <p:pic>
        <p:nvPicPr>
          <p:cNvPr id="2" name="Picture 1" descr="08.31.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470400" y="2612152"/>
            <a:ext cx="4138596" cy="3130477"/>
          </a:xfrm>
          <a:prstGeom prst="rect">
            <a:avLst/>
          </a:prstGeom>
        </p:spPr>
      </p:pic>
    </p:spTree>
    <p:extLst>
      <p:ext uri="{BB962C8B-B14F-4D97-AF65-F5344CB8AC3E}">
        <p14:creationId xmlns:p14="http://schemas.microsoft.com/office/powerpoint/2010/main" val="1741923872"/>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US" b="1" dirty="0"/>
              <a:t>Formatting Shapes</a:t>
            </a:r>
          </a:p>
        </p:txBody>
      </p:sp>
      <p:sp>
        <p:nvSpPr>
          <p:cNvPr id="21506" name="Rectangle 3"/>
          <p:cNvSpPr>
            <a:spLocks noGrp="1" noChangeArrowheads="1"/>
          </p:cNvSpPr>
          <p:nvPr>
            <p:ph type="body" idx="1"/>
          </p:nvPr>
        </p:nvSpPr>
        <p:spPr>
          <a:xfrm>
            <a:off x="457200" y="1600200"/>
            <a:ext cx="8229600" cy="4876800"/>
          </a:xfrm>
        </p:spPr>
        <p:txBody>
          <a:bodyPr/>
          <a:lstStyle/>
          <a:p>
            <a:r>
              <a:rPr lang="en-US" sz="2400" dirty="0" smtClean="0"/>
              <a:t>You </a:t>
            </a:r>
            <a:r>
              <a:rPr lang="en-US" sz="2400" dirty="0"/>
              <a:t>can apply many of the same formatting effects to drawn lines and shapes that you apply to other objects in PowerPoint. </a:t>
            </a:r>
            <a:endParaRPr lang="en-US" sz="2400" dirty="0" smtClean="0"/>
          </a:p>
          <a:p>
            <a:r>
              <a:rPr lang="en-US" sz="2400" dirty="0" smtClean="0"/>
              <a:t>For </a:t>
            </a:r>
            <a:r>
              <a:rPr lang="en-US" sz="2400" dirty="0"/>
              <a:t>example, you can change the fill color or texture, add borders, and use effects such as shadows and bevels. </a:t>
            </a:r>
            <a:endParaRPr lang="en-US" sz="2400" dirty="0" smtClean="0"/>
          </a:p>
          <a:p>
            <a:r>
              <a:rPr lang="en-US" sz="2400" dirty="0" smtClean="0"/>
              <a:t>You </a:t>
            </a:r>
            <a:r>
              <a:rPr lang="en-US" sz="2400" dirty="0"/>
              <a:t>can also save the formatting of a shape as the new default for future shapes you draw. </a:t>
            </a:r>
            <a:endParaRPr lang="en-US" sz="2400" dirty="0" smtClean="0"/>
          </a:p>
          <a:p>
            <a:r>
              <a:rPr lang="en-US" sz="2400" dirty="0" smtClean="0"/>
              <a:t>In </a:t>
            </a:r>
            <a:r>
              <a:rPr lang="en-US" sz="2400" dirty="0"/>
              <a:t>the following exercise, you will modify a shape by changing its border, fill, and effects</a:t>
            </a:r>
            <a:r>
              <a:rPr lang="en-US" sz="2400" dirty="0" smtClean="0"/>
              <a:t>.</a:t>
            </a:r>
            <a:endParaRPr lang="en-US" sz="2400" dirty="0"/>
          </a:p>
        </p:txBody>
      </p:sp>
    </p:spTree>
    <p:extLst>
      <p:ext uri="{BB962C8B-B14F-4D97-AF65-F5344CB8AC3E}">
        <p14:creationId xmlns:p14="http://schemas.microsoft.com/office/powerpoint/2010/main" val="4024648894"/>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US" b="1" dirty="0"/>
              <a:t>Step-by-Step: Change a </a:t>
            </a:r>
            <a:r>
              <a:rPr lang="en-US" b="1" dirty="0" smtClean="0"/>
              <a:t/>
            </a:r>
            <a:br>
              <a:rPr lang="en-US" b="1" dirty="0" smtClean="0"/>
            </a:br>
            <a:r>
              <a:rPr lang="en-US" b="1" dirty="0" smtClean="0"/>
              <a:t>Shape’s </a:t>
            </a:r>
            <a:r>
              <a:rPr lang="en-US" b="1" dirty="0"/>
              <a:t>Border, Fill, and Effects</a:t>
            </a:r>
          </a:p>
        </p:txBody>
      </p:sp>
      <p:sp>
        <p:nvSpPr>
          <p:cNvPr id="21506" name="Rectangle 3"/>
          <p:cNvSpPr>
            <a:spLocks noGrp="1" noChangeArrowheads="1"/>
          </p:cNvSpPr>
          <p:nvPr>
            <p:ph type="body" idx="1"/>
          </p:nvPr>
        </p:nvSpPr>
        <p:spPr>
          <a:xfrm>
            <a:off x="457200" y="1600200"/>
            <a:ext cx="8229600" cy="4876800"/>
          </a:xfrm>
        </p:spPr>
        <p:txBody>
          <a:bodyPr/>
          <a:lstStyle/>
          <a:p>
            <a:r>
              <a:rPr lang="en-US" sz="2000" b="1" dirty="0" smtClean="0"/>
              <a:t>USE</a:t>
            </a:r>
            <a:r>
              <a:rPr lang="en-US" sz="2000" dirty="0" smtClean="0"/>
              <a:t> </a:t>
            </a:r>
            <a:r>
              <a:rPr lang="en-US" sz="2000" dirty="0"/>
              <a:t>the </a:t>
            </a:r>
            <a:r>
              <a:rPr lang="en-US" sz="2000" b="1" i="1" dirty="0"/>
              <a:t>Exhibits Final</a:t>
            </a:r>
            <a:r>
              <a:rPr lang="en-US" sz="2000" dirty="0"/>
              <a:t> presentation that is still open from the previous exercise.</a:t>
            </a:r>
          </a:p>
          <a:p>
            <a:pPr marL="457200" indent="-457200">
              <a:buFont typeface="+mj-lt"/>
              <a:buAutoNum type="arabicPeriod"/>
            </a:pPr>
            <a:r>
              <a:rPr lang="en-US" sz="2000" dirty="0" smtClean="0"/>
              <a:t>On </a:t>
            </a:r>
            <a:r>
              <a:rPr lang="en-US" sz="2000" dirty="0"/>
              <a:t>the drawing on slide 8, format the </a:t>
            </a:r>
            <a:r>
              <a:rPr lang="en-US" sz="2000" i="1" dirty="0"/>
              <a:t>Matthews Pike</a:t>
            </a:r>
            <a:r>
              <a:rPr lang="en-US" sz="2000" dirty="0"/>
              <a:t> line and label as follows:</a:t>
            </a:r>
          </a:p>
          <a:p>
            <a:pPr marL="457200" lvl="1" indent="0">
              <a:buNone/>
            </a:pPr>
            <a:r>
              <a:rPr lang="en-US" sz="2000" b="1" dirty="0"/>
              <a:t>a</a:t>
            </a:r>
            <a:r>
              <a:rPr lang="en-US" sz="2000" b="1" dirty="0" smtClean="0"/>
              <a:t>.</a:t>
            </a:r>
            <a:r>
              <a:rPr lang="en-US" sz="2000" dirty="0" smtClean="0"/>
              <a:t> Click </a:t>
            </a:r>
            <a:r>
              <a:rPr lang="en-US" sz="2000" b="1" dirty="0"/>
              <a:t>the vertical line that represents Matthews Pike</a:t>
            </a:r>
            <a:r>
              <a:rPr lang="en-US" sz="2000" dirty="0"/>
              <a:t>.</a:t>
            </a:r>
          </a:p>
          <a:p>
            <a:pPr marL="457200" lvl="1" indent="0">
              <a:buNone/>
            </a:pPr>
            <a:r>
              <a:rPr lang="en-US" sz="2000" b="1" dirty="0"/>
              <a:t>b</a:t>
            </a:r>
            <a:r>
              <a:rPr lang="en-US" sz="2000" b="1" dirty="0" smtClean="0"/>
              <a:t>.</a:t>
            </a:r>
            <a:r>
              <a:rPr lang="en-US" sz="2000" dirty="0" smtClean="0"/>
              <a:t> On </a:t>
            </a:r>
            <a:r>
              <a:rPr lang="en-US" sz="2000" dirty="0"/>
              <a:t>the Drawing Tools Format tab, click the </a:t>
            </a:r>
            <a:r>
              <a:rPr lang="en-US" sz="2000" b="1" dirty="0"/>
              <a:t>Shape Outline</a:t>
            </a:r>
            <a:r>
              <a:rPr lang="en-US" sz="2000" dirty="0"/>
              <a:t> button, and then click the </a:t>
            </a:r>
            <a:r>
              <a:rPr lang="en-US" sz="2000" b="1" dirty="0"/>
              <a:t>Gold, Accent 3</a:t>
            </a:r>
            <a:r>
              <a:rPr lang="en-US" sz="2000" dirty="0"/>
              <a:t> theme color.</a:t>
            </a:r>
          </a:p>
          <a:p>
            <a:pPr marL="457200" lvl="1" indent="0">
              <a:buNone/>
            </a:pPr>
            <a:r>
              <a:rPr lang="en-US" sz="2000" b="1" dirty="0" smtClean="0"/>
              <a:t>c.</a:t>
            </a:r>
            <a:r>
              <a:rPr lang="en-US" sz="2000" dirty="0" smtClean="0"/>
              <a:t> Click </a:t>
            </a:r>
            <a:r>
              <a:rPr lang="en-US" sz="2000" dirty="0"/>
              <a:t>the </a:t>
            </a:r>
            <a:r>
              <a:rPr lang="en-US" sz="2000" b="1" dirty="0"/>
              <a:t>Shape Outline</a:t>
            </a:r>
            <a:r>
              <a:rPr lang="en-US" sz="2000" dirty="0"/>
              <a:t> button again, point to </a:t>
            </a:r>
            <a:r>
              <a:rPr lang="en-US" sz="2000" b="1" dirty="0"/>
              <a:t>Weight</a:t>
            </a:r>
            <a:r>
              <a:rPr lang="en-US" sz="2000" dirty="0"/>
              <a:t>, and click </a:t>
            </a:r>
            <a:r>
              <a:rPr lang="en-US" sz="2000" b="1" dirty="0"/>
              <a:t>6 pt</a:t>
            </a:r>
            <a:r>
              <a:rPr lang="en-US" sz="2000" dirty="0"/>
              <a:t>.</a:t>
            </a:r>
          </a:p>
          <a:p>
            <a:pPr marL="457200" lvl="1" indent="0">
              <a:buNone/>
            </a:pPr>
            <a:r>
              <a:rPr lang="en-US" sz="2000" b="1" dirty="0"/>
              <a:t>d</a:t>
            </a:r>
            <a:r>
              <a:rPr lang="en-US" sz="2000" b="1" dirty="0" smtClean="0"/>
              <a:t>.</a:t>
            </a:r>
            <a:r>
              <a:rPr lang="en-US" sz="2000" dirty="0" smtClean="0"/>
              <a:t> Click </a:t>
            </a:r>
            <a:r>
              <a:rPr lang="en-US" sz="2000" dirty="0"/>
              <a:t>the </a:t>
            </a:r>
            <a:r>
              <a:rPr lang="en-US" sz="2000" b="1" dirty="0"/>
              <a:t>outside border of the Matthews Pike text box</a:t>
            </a:r>
            <a:r>
              <a:rPr lang="en-US" sz="2000" dirty="0"/>
              <a:t> to select all content in the text box, and on the Home tab, click </a:t>
            </a:r>
            <a:r>
              <a:rPr lang="en-US" sz="2000" b="1" dirty="0"/>
              <a:t>Font Color</a:t>
            </a:r>
            <a:r>
              <a:rPr lang="en-US" sz="2000" dirty="0"/>
              <a:t>, and click </a:t>
            </a:r>
            <a:r>
              <a:rPr lang="en-US" sz="2000" b="1" dirty="0"/>
              <a:t>Black, Background 1</a:t>
            </a:r>
            <a:r>
              <a:rPr lang="en-US" sz="2000" dirty="0"/>
              <a:t>.</a:t>
            </a:r>
          </a:p>
          <a:p>
            <a:pPr marL="457200" lvl="1" indent="0">
              <a:buNone/>
            </a:pPr>
            <a:r>
              <a:rPr lang="en-US" sz="2000" b="1" dirty="0"/>
              <a:t>e</a:t>
            </a:r>
            <a:r>
              <a:rPr lang="en-US" sz="2000" b="1" dirty="0" smtClean="0"/>
              <a:t>.</a:t>
            </a:r>
            <a:r>
              <a:rPr lang="en-US" sz="2000" dirty="0" smtClean="0"/>
              <a:t> With </a:t>
            </a:r>
            <a:r>
              <a:rPr lang="en-US" sz="2000" dirty="0"/>
              <a:t>the text box still selected, click the </a:t>
            </a:r>
            <a:r>
              <a:rPr lang="en-US" sz="2000" b="1" dirty="0"/>
              <a:t>Shape Fill</a:t>
            </a:r>
            <a:r>
              <a:rPr lang="en-US" sz="2000" dirty="0"/>
              <a:t> button, and then click </a:t>
            </a:r>
            <a:r>
              <a:rPr lang="en-US" sz="2000" b="1" dirty="0"/>
              <a:t>White, Text 1</a:t>
            </a:r>
            <a:r>
              <a:rPr lang="en-US" sz="2000" dirty="0" smtClean="0"/>
              <a:t>.</a:t>
            </a:r>
            <a:endParaRPr lang="en-US" sz="2000" dirty="0"/>
          </a:p>
        </p:txBody>
      </p:sp>
    </p:spTree>
    <p:extLst>
      <p:ext uri="{BB962C8B-B14F-4D97-AF65-F5344CB8AC3E}">
        <p14:creationId xmlns:p14="http://schemas.microsoft.com/office/powerpoint/2010/main" val="3308040804"/>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b="1" dirty="0"/>
              <a:t>Step-by-Step: Change a </a:t>
            </a:r>
            <a:br>
              <a:rPr lang="en-US" b="1" dirty="0"/>
            </a:br>
            <a:r>
              <a:rPr lang="en-US" b="1" dirty="0"/>
              <a:t>Shape’s Border, Fill, and Effects</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pPr marL="457200" indent="-457200">
              <a:buFont typeface="+mj-lt"/>
              <a:buAutoNum type="arabicPeriod" startAt="2"/>
            </a:pPr>
            <a:r>
              <a:rPr lang="en-US" sz="2400" dirty="0" smtClean="0"/>
              <a:t>Click </a:t>
            </a:r>
            <a:r>
              <a:rPr lang="en-US" sz="2400" b="1" dirty="0"/>
              <a:t>the horizontal line</a:t>
            </a:r>
            <a:r>
              <a:rPr lang="en-US" sz="2400" dirty="0"/>
              <a:t> and repeat steps 1a-1c to format the line with the </a:t>
            </a:r>
            <a:r>
              <a:rPr lang="en-US" sz="2400" b="1" dirty="0"/>
              <a:t>White, Text 1, darker 35%</a:t>
            </a:r>
            <a:r>
              <a:rPr lang="en-US" sz="2400" dirty="0"/>
              <a:t> theme color and </a:t>
            </a:r>
            <a:r>
              <a:rPr lang="en-US" sz="2400" b="1" dirty="0"/>
              <a:t>6 pt.</a:t>
            </a:r>
            <a:r>
              <a:rPr lang="en-US" sz="2400" dirty="0"/>
              <a:t> weight. (Don’t worry about the street crossing over the </a:t>
            </a:r>
            <a:r>
              <a:rPr lang="en-US" sz="2400" i="1" dirty="0"/>
              <a:t>Matthews Pike</a:t>
            </a:r>
            <a:r>
              <a:rPr lang="en-US" sz="2400" dirty="0"/>
              <a:t> text box. You will fix this problem in a later exercise.)</a:t>
            </a:r>
          </a:p>
          <a:p>
            <a:pPr marL="457200" indent="-457200">
              <a:buFont typeface="+mj-lt"/>
              <a:buAutoNum type="arabicPeriod" startAt="2"/>
            </a:pPr>
            <a:r>
              <a:rPr lang="en-US" sz="2400" dirty="0" smtClean="0"/>
              <a:t>Click </a:t>
            </a:r>
            <a:r>
              <a:rPr lang="en-US" sz="2400" dirty="0"/>
              <a:t>the diagonal </a:t>
            </a:r>
            <a:r>
              <a:rPr lang="en-US" sz="2400" b="1" dirty="0"/>
              <a:t>Magnolia Parkway line</a:t>
            </a:r>
            <a:r>
              <a:rPr lang="en-US" sz="2400" dirty="0"/>
              <a:t>, click the </a:t>
            </a:r>
            <a:r>
              <a:rPr lang="en-US" sz="2400" b="1" dirty="0"/>
              <a:t>Shape Outline</a:t>
            </a:r>
            <a:r>
              <a:rPr lang="en-US" sz="2400" dirty="0"/>
              <a:t> button, point to </a:t>
            </a:r>
            <a:r>
              <a:rPr lang="en-US" sz="2400" b="1" dirty="0"/>
              <a:t>Weight</a:t>
            </a:r>
            <a:r>
              <a:rPr lang="en-US" sz="2400" dirty="0"/>
              <a:t>, and click </a:t>
            </a:r>
            <a:r>
              <a:rPr lang="en-US" sz="2400" b="1" dirty="0"/>
              <a:t>6 pt</a:t>
            </a:r>
            <a:r>
              <a:rPr lang="en-US" sz="2400" dirty="0"/>
              <a:t>.</a:t>
            </a:r>
          </a:p>
          <a:p>
            <a:pPr marL="457200" indent="-457200">
              <a:buFont typeface="+mj-lt"/>
              <a:buAutoNum type="arabicPeriod" startAt="2"/>
            </a:pPr>
            <a:r>
              <a:rPr lang="en-US" sz="2400" dirty="0" smtClean="0"/>
              <a:t>Format </a:t>
            </a:r>
            <a:r>
              <a:rPr lang="en-US" sz="2400" dirty="0"/>
              <a:t>the </a:t>
            </a:r>
            <a:r>
              <a:rPr lang="en-US" sz="2400" i="1" dirty="0"/>
              <a:t>Magnolia Parkway</a:t>
            </a:r>
            <a:r>
              <a:rPr lang="en-US" sz="2400" dirty="0"/>
              <a:t> text box following steps 1d and 1e to change text to black and the fill to white</a:t>
            </a:r>
            <a:r>
              <a:rPr lang="en-US" sz="2400" dirty="0" smtClean="0"/>
              <a:t>.</a:t>
            </a:r>
            <a:endParaRPr lang="en-US" sz="2400" dirty="0"/>
          </a:p>
        </p:txBody>
      </p:sp>
    </p:spTree>
    <p:extLst>
      <p:ext uri="{BB962C8B-B14F-4D97-AF65-F5344CB8AC3E}">
        <p14:creationId xmlns:p14="http://schemas.microsoft.com/office/powerpoint/2010/main" val="1298958539"/>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b="1" dirty="0"/>
              <a:t>Step-by-Step: Change a </a:t>
            </a:r>
            <a:br>
              <a:rPr lang="en-US" b="1" dirty="0"/>
            </a:br>
            <a:r>
              <a:rPr lang="en-US" b="1" dirty="0"/>
              <a:t>Shape’s Border, Fill, and Effects</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pPr marL="457200" indent="-457200">
              <a:buFont typeface="+mj-lt"/>
              <a:buAutoNum type="arabicPeriod" startAt="5"/>
            </a:pPr>
            <a:r>
              <a:rPr lang="en-US" sz="2000" dirty="0" smtClean="0"/>
              <a:t>Format </a:t>
            </a:r>
            <a:r>
              <a:rPr lang="en-US" sz="2000" dirty="0"/>
              <a:t>the other shapes as follows:</a:t>
            </a:r>
          </a:p>
          <a:p>
            <a:pPr marL="457200" lvl="1" indent="0">
              <a:buNone/>
            </a:pPr>
            <a:r>
              <a:rPr lang="en-US" sz="2000" b="1" dirty="0"/>
              <a:t>a</a:t>
            </a:r>
            <a:r>
              <a:rPr lang="en-US" sz="2000" b="1" dirty="0" smtClean="0"/>
              <a:t>.</a:t>
            </a:r>
            <a:r>
              <a:rPr lang="en-US" sz="2000" dirty="0" smtClean="0"/>
              <a:t> Click </a:t>
            </a:r>
            <a:r>
              <a:rPr lang="en-US" sz="2000" dirty="0"/>
              <a:t>the </a:t>
            </a:r>
            <a:r>
              <a:rPr lang="en-US" sz="2000" b="1" dirty="0"/>
              <a:t>West Bank Center shape</a:t>
            </a:r>
            <a:r>
              <a:rPr lang="en-US" sz="2000" dirty="0"/>
              <a:t> above the horizontal street, hold down </a:t>
            </a:r>
            <a:r>
              <a:rPr lang="en-US" sz="2000" b="1" dirty="0"/>
              <a:t>Shift</a:t>
            </a:r>
            <a:r>
              <a:rPr lang="en-US" sz="2000" dirty="0"/>
              <a:t>, and click each additional filled shape until all are selected. (Do </a:t>
            </a:r>
            <a:r>
              <a:rPr lang="en-US" sz="2000" i="1" dirty="0"/>
              <a:t>not</a:t>
            </a:r>
            <a:r>
              <a:rPr lang="en-US" sz="2000" dirty="0"/>
              <a:t> click any of the lines or the street name text boxes.)</a:t>
            </a:r>
          </a:p>
          <a:p>
            <a:pPr marL="457200" lvl="1" indent="0">
              <a:buNone/>
            </a:pPr>
            <a:r>
              <a:rPr lang="en-US" sz="2000" b="1" dirty="0"/>
              <a:t>b</a:t>
            </a:r>
            <a:r>
              <a:rPr lang="en-US" sz="2000" b="1" dirty="0" smtClean="0"/>
              <a:t>.</a:t>
            </a:r>
            <a:r>
              <a:rPr lang="en-US" sz="2000" dirty="0" smtClean="0"/>
              <a:t> Click </a:t>
            </a:r>
            <a:r>
              <a:rPr lang="en-US" sz="2000" b="1" dirty="0"/>
              <a:t>Shape Outline</a:t>
            </a:r>
            <a:r>
              <a:rPr lang="en-US" sz="2000" dirty="0"/>
              <a:t>, and then click </a:t>
            </a:r>
            <a:r>
              <a:rPr lang="en-US" sz="2000" b="1" dirty="0"/>
              <a:t>No Outline</a:t>
            </a:r>
            <a:r>
              <a:rPr lang="en-US" sz="2000" dirty="0"/>
              <a:t>. You have removed outlines from the selected shapes.</a:t>
            </a:r>
          </a:p>
          <a:p>
            <a:pPr marL="457200" lvl="1" indent="0">
              <a:buNone/>
            </a:pPr>
            <a:r>
              <a:rPr lang="en-US" sz="2000" b="1" dirty="0"/>
              <a:t>c</a:t>
            </a:r>
            <a:r>
              <a:rPr lang="en-US" sz="2000" b="1" dirty="0" smtClean="0"/>
              <a:t>.</a:t>
            </a:r>
            <a:r>
              <a:rPr lang="en-US" sz="2000" dirty="0" smtClean="0"/>
              <a:t> Click </a:t>
            </a:r>
            <a:r>
              <a:rPr lang="en-US" sz="2000" dirty="0"/>
              <a:t>anywhere on the slide to deselect the selected shapes.</a:t>
            </a:r>
          </a:p>
          <a:p>
            <a:pPr marL="457200" lvl="1" indent="0">
              <a:buNone/>
            </a:pPr>
            <a:r>
              <a:rPr lang="en-US" sz="2000" b="1" dirty="0"/>
              <a:t>d</a:t>
            </a:r>
            <a:r>
              <a:rPr lang="en-US" sz="2000" b="1" dirty="0" smtClean="0"/>
              <a:t>.</a:t>
            </a:r>
            <a:r>
              <a:rPr lang="en-US" sz="2000" dirty="0" smtClean="0"/>
              <a:t> Click </a:t>
            </a:r>
            <a:r>
              <a:rPr lang="en-US" sz="2000" dirty="0"/>
              <a:t>the </a:t>
            </a:r>
            <a:r>
              <a:rPr lang="en-US" sz="2000" b="1" dirty="0"/>
              <a:t>West Bank Center shape</a:t>
            </a:r>
            <a:r>
              <a:rPr lang="en-US" sz="2000" dirty="0"/>
              <a:t>, click </a:t>
            </a:r>
            <a:r>
              <a:rPr lang="en-US" sz="2000" b="1" dirty="0"/>
              <a:t>Shape Fill</a:t>
            </a:r>
            <a:r>
              <a:rPr lang="en-US" sz="2000" dirty="0"/>
              <a:t>, and click </a:t>
            </a:r>
            <a:r>
              <a:rPr lang="en-US" sz="2000" b="1" dirty="0"/>
              <a:t>Periwinkle, Accent 5, Darker 25%</a:t>
            </a:r>
            <a:r>
              <a:rPr lang="en-US" sz="2000" dirty="0"/>
              <a:t>.</a:t>
            </a:r>
          </a:p>
          <a:p>
            <a:pPr marL="457200" lvl="1" indent="0">
              <a:buNone/>
            </a:pPr>
            <a:r>
              <a:rPr lang="en-US" sz="2000" b="1" dirty="0"/>
              <a:t>e</a:t>
            </a:r>
            <a:r>
              <a:rPr lang="en-US" sz="2000" b="1" dirty="0" smtClean="0"/>
              <a:t>.</a:t>
            </a:r>
            <a:r>
              <a:rPr lang="en-US" sz="2000" dirty="0" smtClean="0"/>
              <a:t> Click </a:t>
            </a:r>
            <a:r>
              <a:rPr lang="en-US" sz="2000" dirty="0"/>
              <a:t>the </a:t>
            </a:r>
            <a:r>
              <a:rPr lang="en-US" sz="2000" b="1" dirty="0"/>
              <a:t>Miller Arena shape</a:t>
            </a:r>
            <a:r>
              <a:rPr lang="en-US" sz="2000" dirty="0"/>
              <a:t> and fill with </a:t>
            </a:r>
            <a:r>
              <a:rPr lang="en-US" sz="2000" b="1" dirty="0"/>
              <a:t>Gold, Accent 3, Darker 25%</a:t>
            </a:r>
            <a:r>
              <a:rPr lang="en-US" sz="2000" dirty="0"/>
              <a:t>.</a:t>
            </a:r>
          </a:p>
          <a:p>
            <a:pPr marL="457200" lvl="1" indent="0">
              <a:buNone/>
            </a:pPr>
            <a:r>
              <a:rPr lang="en-US" sz="2000" b="1" dirty="0"/>
              <a:t>f</a:t>
            </a:r>
            <a:r>
              <a:rPr lang="en-US" sz="2000" b="1" dirty="0" smtClean="0"/>
              <a:t>.</a:t>
            </a:r>
            <a:r>
              <a:rPr lang="en-US" sz="2000" dirty="0" smtClean="0"/>
              <a:t> Click </a:t>
            </a:r>
            <a:r>
              <a:rPr lang="en-US" sz="2000" dirty="0"/>
              <a:t>the </a:t>
            </a:r>
            <a:r>
              <a:rPr lang="en-US" sz="2000" b="1" dirty="0"/>
              <a:t>Holmes College shape</a:t>
            </a:r>
            <a:r>
              <a:rPr lang="en-US" sz="2000" dirty="0"/>
              <a:t> and fill with </a:t>
            </a:r>
            <a:r>
              <a:rPr lang="en-US" sz="2000" b="1" dirty="0"/>
              <a:t>Pink, Accent 2, Darker 25%</a:t>
            </a:r>
            <a:r>
              <a:rPr lang="en-US" sz="2000" dirty="0"/>
              <a:t>.</a:t>
            </a:r>
          </a:p>
          <a:p>
            <a:pPr marL="457200" indent="-457200">
              <a:buFont typeface="+mj-lt"/>
              <a:buAutoNum type="arabicPeriod" startAt="9"/>
            </a:pPr>
            <a:endParaRPr lang="en-US" sz="2400" dirty="0"/>
          </a:p>
          <a:p>
            <a:endParaRPr lang="en-US" sz="2400" dirty="0"/>
          </a:p>
        </p:txBody>
      </p:sp>
    </p:spTree>
    <p:extLst>
      <p:ext uri="{BB962C8B-B14F-4D97-AF65-F5344CB8AC3E}">
        <p14:creationId xmlns:p14="http://schemas.microsoft.com/office/powerpoint/2010/main" val="1469570559"/>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b="1" dirty="0"/>
              <a:t>Step-by-Step: Change a </a:t>
            </a:r>
            <a:br>
              <a:rPr lang="en-US" b="1" dirty="0"/>
            </a:br>
            <a:r>
              <a:rPr lang="en-US" b="1" dirty="0"/>
              <a:t>Shape’s Border, Fill, and Effects</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pPr marL="457200" indent="-457200">
              <a:buFont typeface="+mj-lt"/>
              <a:buAutoNum type="arabicPeriod" startAt="7"/>
            </a:pPr>
            <a:r>
              <a:rPr lang="en-US" sz="2400" dirty="0" smtClean="0"/>
              <a:t>Apply </a:t>
            </a:r>
            <a:r>
              <a:rPr lang="en-US" sz="2400" dirty="0"/>
              <a:t>a texture to the Magnolia Lake shape by doing the following:</a:t>
            </a:r>
          </a:p>
          <a:p>
            <a:pPr marL="0" indent="0">
              <a:buNone/>
            </a:pPr>
            <a:r>
              <a:rPr lang="en-US" sz="2400" b="1" dirty="0" smtClean="0"/>
              <a:t>	a</a:t>
            </a:r>
            <a:r>
              <a:rPr lang="en-US" sz="2400" b="1" dirty="0"/>
              <a:t>.</a:t>
            </a:r>
            <a:r>
              <a:rPr lang="en-US" sz="2400" dirty="0"/>
              <a:t> </a:t>
            </a:r>
            <a:r>
              <a:rPr lang="en-US" sz="2400" dirty="0" smtClean="0"/>
              <a:t>Click </a:t>
            </a:r>
            <a:r>
              <a:rPr lang="en-US" sz="2400" dirty="0"/>
              <a:t>the </a:t>
            </a:r>
            <a:r>
              <a:rPr lang="en-US" sz="2400" b="1" dirty="0"/>
              <a:t>Magnolia Lake shape</a:t>
            </a:r>
            <a:r>
              <a:rPr lang="en-US" sz="2400" dirty="0"/>
              <a:t>.</a:t>
            </a:r>
          </a:p>
          <a:p>
            <a:pPr marL="0" indent="0">
              <a:buNone/>
            </a:pPr>
            <a:r>
              <a:rPr lang="en-US" sz="2400" b="1" dirty="0" smtClean="0"/>
              <a:t>	b.</a:t>
            </a:r>
            <a:r>
              <a:rPr lang="en-US" sz="2400" dirty="0" smtClean="0"/>
              <a:t> On </a:t>
            </a:r>
            <a:r>
              <a:rPr lang="en-US" sz="2400" dirty="0"/>
              <a:t>the Home tab, click </a:t>
            </a:r>
            <a:r>
              <a:rPr lang="en-US" sz="2400" b="1" dirty="0"/>
              <a:t>Shape Fill</a:t>
            </a:r>
            <a:r>
              <a:rPr lang="en-US" sz="2400" dirty="0"/>
              <a:t>, point to </a:t>
            </a:r>
            <a:r>
              <a:rPr lang="en-US" sz="2400" b="1" dirty="0"/>
              <a:t>Texture</a:t>
            </a:r>
            <a:r>
              <a:rPr lang="en-US" sz="2400" dirty="0"/>
              <a:t>, </a:t>
            </a:r>
            <a:r>
              <a:rPr lang="en-US" sz="2400" dirty="0" smtClean="0"/>
              <a:t/>
            </a:r>
            <a:br>
              <a:rPr lang="en-US" sz="2400" dirty="0" smtClean="0"/>
            </a:br>
            <a:r>
              <a:rPr lang="en-US" sz="2400" dirty="0" smtClean="0"/>
              <a:t>	and </a:t>
            </a:r>
            <a:r>
              <a:rPr lang="en-US" sz="2400" dirty="0"/>
              <a:t>click the </a:t>
            </a:r>
            <a:r>
              <a:rPr lang="en-US" sz="2400" b="1" dirty="0"/>
              <a:t>Water Droplets</a:t>
            </a:r>
            <a:r>
              <a:rPr lang="en-US" sz="2400" dirty="0"/>
              <a:t> texture.</a:t>
            </a:r>
          </a:p>
          <a:p>
            <a:pPr marL="0" indent="0">
              <a:buNone/>
            </a:pPr>
            <a:r>
              <a:rPr lang="en-US" sz="2400" b="1" dirty="0" smtClean="0"/>
              <a:t>	c.</a:t>
            </a:r>
            <a:r>
              <a:rPr lang="en-US" sz="2400" dirty="0" smtClean="0"/>
              <a:t> Click </a:t>
            </a:r>
            <a:r>
              <a:rPr lang="en-US" sz="2400" dirty="0"/>
              <a:t>the </a:t>
            </a:r>
            <a:r>
              <a:rPr lang="en-US" sz="2400" b="1" dirty="0"/>
              <a:t>Font Color</a:t>
            </a:r>
            <a:r>
              <a:rPr lang="en-US" sz="2400" dirty="0"/>
              <a:t> button's arrow to open its </a:t>
            </a:r>
            <a:r>
              <a:rPr lang="en-US" sz="2400" dirty="0" smtClean="0"/>
              <a:t>palette</a:t>
            </a:r>
            <a:br>
              <a:rPr lang="en-US" sz="2400" dirty="0" smtClean="0"/>
            </a:br>
            <a:r>
              <a:rPr lang="en-US" sz="2400" dirty="0" smtClean="0"/>
              <a:t>	and </a:t>
            </a:r>
            <a:r>
              <a:rPr lang="en-US" sz="2400" dirty="0"/>
              <a:t>click </a:t>
            </a:r>
            <a:r>
              <a:rPr lang="en-US" sz="2400" b="1" dirty="0"/>
              <a:t>Black, Background 1</a:t>
            </a:r>
            <a:r>
              <a:rPr lang="en-US" sz="2400" dirty="0"/>
              <a:t>. </a:t>
            </a:r>
          </a:p>
          <a:p>
            <a:pPr marL="457200" indent="-457200">
              <a:buFont typeface="+mj-lt"/>
              <a:buAutoNum type="arabicPeriod" startAt="8"/>
            </a:pPr>
            <a:r>
              <a:rPr lang="en-US" sz="2400" dirty="0" smtClean="0"/>
              <a:t>Click </a:t>
            </a:r>
            <a:r>
              <a:rPr lang="en-US" sz="2400" dirty="0"/>
              <a:t>the </a:t>
            </a:r>
            <a:r>
              <a:rPr lang="en-US" sz="2400" b="1" dirty="0"/>
              <a:t>Baldwin Museum shape</a:t>
            </a:r>
            <a:r>
              <a:rPr lang="en-US" sz="2400" dirty="0"/>
              <a:t>, and on the Drawing Tools Format tab, open the </a:t>
            </a:r>
            <a:r>
              <a:rPr lang="en-US" sz="2400" b="1" dirty="0"/>
              <a:t>Shapes Styles</a:t>
            </a:r>
            <a:r>
              <a:rPr lang="en-US" sz="2400" dirty="0"/>
              <a:t> gallery and click </a:t>
            </a:r>
            <a:r>
              <a:rPr lang="en-US" sz="2400" b="1" dirty="0"/>
              <a:t>Periwinkle, Intense Effect, Accent 5</a:t>
            </a:r>
            <a:r>
              <a:rPr lang="en-US" sz="2400" dirty="0" smtClean="0"/>
              <a:t>.</a:t>
            </a:r>
            <a:endParaRPr lang="en-US" sz="2400" dirty="0"/>
          </a:p>
        </p:txBody>
      </p:sp>
    </p:spTree>
    <p:extLst>
      <p:ext uri="{BB962C8B-B14F-4D97-AF65-F5344CB8AC3E}">
        <p14:creationId xmlns:p14="http://schemas.microsoft.com/office/powerpoint/2010/main" val="2327564258"/>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b="1" dirty="0"/>
              <a:t>Step-by-Step: Change a </a:t>
            </a:r>
            <a:br>
              <a:rPr lang="en-US" b="1" dirty="0"/>
            </a:br>
            <a:r>
              <a:rPr lang="en-US" b="1" dirty="0"/>
              <a:t>Shape’s Border, Fill, and Effects</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pPr marL="457200" indent="-457200">
              <a:buFont typeface="+mj-lt"/>
              <a:buAutoNum type="arabicPeriod" startAt="9"/>
            </a:pPr>
            <a:r>
              <a:rPr lang="en-US" sz="2200" dirty="0" smtClean="0"/>
              <a:t>Select </a:t>
            </a:r>
            <a:r>
              <a:rPr lang="en-US" sz="2200" b="1" dirty="0"/>
              <a:t>all the filled </a:t>
            </a:r>
            <a:r>
              <a:rPr lang="en-US" sz="2200" b="1" dirty="0" smtClean="0"/>
              <a:t/>
            </a:r>
            <a:br>
              <a:rPr lang="en-US" sz="2200" b="1" dirty="0" smtClean="0"/>
            </a:br>
            <a:r>
              <a:rPr lang="en-US" sz="2200" b="1" dirty="0" smtClean="0"/>
              <a:t>shapes </a:t>
            </a:r>
            <a:r>
              <a:rPr lang="en-US" sz="2200" b="1" dirty="0"/>
              <a:t>except the </a:t>
            </a:r>
            <a:r>
              <a:rPr lang="en-US" sz="2200" b="1" dirty="0" smtClean="0"/>
              <a:t/>
            </a:r>
            <a:br>
              <a:rPr lang="en-US" sz="2200" b="1" dirty="0" smtClean="0"/>
            </a:br>
            <a:r>
              <a:rPr lang="en-US" sz="2200" b="1" dirty="0" smtClean="0"/>
              <a:t>Baldwin </a:t>
            </a:r>
            <a:r>
              <a:rPr lang="en-US" sz="2200" b="1" dirty="0"/>
              <a:t>Museum </a:t>
            </a:r>
            <a:r>
              <a:rPr lang="en-US" sz="2200" b="1" dirty="0" smtClean="0"/>
              <a:t/>
            </a:r>
            <a:br>
              <a:rPr lang="en-US" sz="2200" b="1" dirty="0" smtClean="0"/>
            </a:br>
            <a:r>
              <a:rPr lang="en-US" sz="2200" b="1" dirty="0" smtClean="0"/>
              <a:t>shape</a:t>
            </a:r>
            <a:r>
              <a:rPr lang="en-US" sz="2200" dirty="0" smtClean="0"/>
              <a:t> </a:t>
            </a:r>
            <a:r>
              <a:rPr lang="en-US" sz="2200" dirty="0"/>
              <a:t>and the </a:t>
            </a:r>
            <a:r>
              <a:rPr lang="en-US" sz="2200" dirty="0" smtClean="0"/>
              <a:t/>
            </a:r>
            <a:br>
              <a:rPr lang="en-US" sz="2200" dirty="0" smtClean="0"/>
            </a:br>
            <a:r>
              <a:rPr lang="en-US" sz="2200" dirty="0" smtClean="0"/>
              <a:t>street </a:t>
            </a:r>
            <a:r>
              <a:rPr lang="en-US" sz="2200" dirty="0"/>
              <a:t>name text </a:t>
            </a:r>
            <a:r>
              <a:rPr lang="en-US" sz="2200" dirty="0" smtClean="0"/>
              <a:t/>
            </a:r>
            <a:br>
              <a:rPr lang="en-US" sz="2200" dirty="0" smtClean="0"/>
            </a:br>
            <a:r>
              <a:rPr lang="en-US" sz="2200" dirty="0" smtClean="0"/>
              <a:t>boxes</a:t>
            </a:r>
            <a:r>
              <a:rPr lang="en-US" sz="2200" dirty="0"/>
              <a:t>, click </a:t>
            </a:r>
            <a:r>
              <a:rPr lang="en-US" sz="2200" b="1" dirty="0"/>
              <a:t>Shape </a:t>
            </a:r>
            <a:r>
              <a:rPr lang="en-US" sz="2200" b="1" dirty="0" smtClean="0"/>
              <a:t/>
            </a:r>
            <a:br>
              <a:rPr lang="en-US" sz="2200" b="1" dirty="0" smtClean="0"/>
            </a:br>
            <a:r>
              <a:rPr lang="en-US" sz="2200" b="1" dirty="0" smtClean="0"/>
              <a:t>Effects</a:t>
            </a:r>
            <a:r>
              <a:rPr lang="en-US" sz="2200" dirty="0"/>
              <a:t>, point to </a:t>
            </a:r>
            <a:r>
              <a:rPr lang="en-US" sz="2200" dirty="0" smtClean="0"/>
              <a:t/>
            </a:r>
            <a:br>
              <a:rPr lang="en-US" sz="2200" dirty="0" smtClean="0"/>
            </a:br>
            <a:r>
              <a:rPr lang="en-US" sz="2200" b="1" dirty="0" smtClean="0"/>
              <a:t>Bevel</a:t>
            </a:r>
            <a:r>
              <a:rPr lang="en-US" sz="2200" dirty="0"/>
              <a:t>, and click </a:t>
            </a:r>
            <a:r>
              <a:rPr lang="en-US" sz="2200" dirty="0" smtClean="0"/>
              <a:t/>
            </a:r>
            <a:br>
              <a:rPr lang="en-US" sz="2200" dirty="0" smtClean="0"/>
            </a:br>
            <a:r>
              <a:rPr lang="en-US" sz="2200" b="1" dirty="0" smtClean="0"/>
              <a:t>Circle</a:t>
            </a:r>
            <a:r>
              <a:rPr lang="en-US" sz="2200" dirty="0"/>
              <a:t>. Your map </a:t>
            </a:r>
            <a:r>
              <a:rPr lang="en-US" sz="2200" dirty="0" smtClean="0"/>
              <a:t/>
            </a:r>
            <a:br>
              <a:rPr lang="en-US" sz="2200" dirty="0" smtClean="0"/>
            </a:br>
            <a:r>
              <a:rPr lang="en-US" sz="2200" dirty="0" smtClean="0"/>
              <a:t>should </a:t>
            </a:r>
            <a:r>
              <a:rPr lang="en-US" sz="2200" dirty="0"/>
              <a:t>look similar </a:t>
            </a:r>
            <a:r>
              <a:rPr lang="en-US" sz="2200" dirty="0" smtClean="0"/>
              <a:t/>
            </a:r>
            <a:br>
              <a:rPr lang="en-US" sz="2200" dirty="0" smtClean="0"/>
            </a:br>
            <a:r>
              <a:rPr lang="en-US" sz="2200" dirty="0" smtClean="0"/>
              <a:t>to the figure at right.</a:t>
            </a:r>
            <a:endParaRPr lang="en-US" sz="2200" dirty="0"/>
          </a:p>
          <a:p>
            <a:pPr marL="457200" indent="-457200">
              <a:buFont typeface="+mj-lt"/>
              <a:buAutoNum type="arabicPeriod" startAt="9"/>
            </a:pPr>
            <a:r>
              <a:rPr lang="en-US" sz="2200" b="1" dirty="0" smtClean="0"/>
              <a:t> SAVE</a:t>
            </a:r>
            <a:r>
              <a:rPr lang="en-US" sz="2200" dirty="0" smtClean="0"/>
              <a:t> </a:t>
            </a:r>
            <a:r>
              <a:rPr lang="en-US" sz="2200" dirty="0"/>
              <a:t>the presentation.</a:t>
            </a:r>
          </a:p>
          <a:p>
            <a:r>
              <a:rPr lang="en-US" sz="2200" b="1" dirty="0"/>
              <a:t>LEAVE</a:t>
            </a:r>
            <a:r>
              <a:rPr lang="en-US" sz="2200" dirty="0"/>
              <a:t> the presentation open to use in the next exercise</a:t>
            </a:r>
            <a:r>
              <a:rPr lang="en-US" sz="2200" dirty="0" smtClean="0"/>
              <a:t>.</a:t>
            </a:r>
            <a:endParaRPr lang="en-US" sz="2200" dirty="0"/>
          </a:p>
        </p:txBody>
      </p:sp>
      <p:pic>
        <p:nvPicPr>
          <p:cNvPr id="2" name="Picture 1" descr="08.32.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419872" y="1700808"/>
            <a:ext cx="4960985" cy="3728720"/>
          </a:xfrm>
          <a:prstGeom prst="rect">
            <a:avLst/>
          </a:prstGeom>
        </p:spPr>
      </p:pic>
    </p:spTree>
    <p:extLst>
      <p:ext uri="{BB962C8B-B14F-4D97-AF65-F5344CB8AC3E}">
        <p14:creationId xmlns:p14="http://schemas.microsoft.com/office/powerpoint/2010/main" val="347908038"/>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b="1" dirty="0"/>
              <a:t>Step-by-Step: Change a </a:t>
            </a:r>
            <a:br>
              <a:rPr lang="en-US" b="1" dirty="0"/>
            </a:br>
            <a:r>
              <a:rPr lang="en-US" b="1" dirty="0"/>
              <a:t>Shape’s Border, Fill, and Effects</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r>
              <a:rPr lang="en-US" sz="2400" dirty="0"/>
              <a:t>By now, you should be familiar with applying fills, outlines, and effects. You can format shapes using these options just as you formatted table cells, chart data markers, and SmartArt shapes in previous lessons.</a:t>
            </a:r>
          </a:p>
          <a:p>
            <a:r>
              <a:rPr lang="en-US" sz="2400" dirty="0"/>
              <a:t>Note that you can access fill, outline, and effect options from either the Home tab or the Drawing Tools Format </a:t>
            </a:r>
            <a:r>
              <a:rPr lang="en-US" sz="2400" dirty="0" smtClean="0"/>
              <a:t>tab.</a:t>
            </a:r>
            <a:endParaRPr lang="en-US" sz="2400" dirty="0"/>
          </a:p>
          <a:p>
            <a:r>
              <a:rPr lang="en-US" sz="2400" dirty="0"/>
              <a:t>Save time when applying the same kinds of formats to a number of objects by selecting all the objects that need the same formatting. You can then apply the format only once to modify all the selected objects. To select several objects, </a:t>
            </a:r>
            <a:r>
              <a:rPr lang="en-US" sz="2400" dirty="0" smtClean="0"/>
              <a:t>click </a:t>
            </a:r>
            <a:r>
              <a:rPr lang="en-US" sz="2400" dirty="0"/>
              <a:t>the first object you want to select, hold down the Shift key, and then click additional objects</a:t>
            </a:r>
            <a:r>
              <a:rPr lang="en-US" sz="2400" dirty="0" smtClean="0"/>
              <a:t>.</a:t>
            </a:r>
            <a:endParaRPr lang="en-US" sz="2400" dirty="0"/>
          </a:p>
        </p:txBody>
      </p:sp>
    </p:spTree>
    <p:extLst>
      <p:ext uri="{BB962C8B-B14F-4D97-AF65-F5344CB8AC3E}">
        <p14:creationId xmlns:p14="http://schemas.microsoft.com/office/powerpoint/2010/main" val="36204236"/>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US" b="1" dirty="0"/>
              <a:t>Setting a New Default Format</a:t>
            </a:r>
          </a:p>
        </p:txBody>
      </p:sp>
      <p:sp>
        <p:nvSpPr>
          <p:cNvPr id="21506" name="Rectangle 3"/>
          <p:cNvSpPr>
            <a:spLocks noGrp="1" noChangeArrowheads="1"/>
          </p:cNvSpPr>
          <p:nvPr>
            <p:ph type="body" idx="1"/>
          </p:nvPr>
        </p:nvSpPr>
        <p:spPr>
          <a:xfrm>
            <a:off x="457200" y="1600200"/>
            <a:ext cx="8229600" cy="4876800"/>
          </a:xfrm>
        </p:spPr>
        <p:txBody>
          <a:bodyPr/>
          <a:lstStyle/>
          <a:p>
            <a:r>
              <a:rPr lang="en-US" sz="2400" dirty="0" smtClean="0"/>
              <a:t>Changing </a:t>
            </a:r>
            <a:r>
              <a:rPr lang="en-US" sz="2400" dirty="0"/>
              <a:t>the default settings for drawn shapes enables you to create drawings more easily, without having to reformat every shape you draw. </a:t>
            </a:r>
            <a:endParaRPr lang="en-US" sz="2400" dirty="0" smtClean="0"/>
          </a:p>
          <a:p>
            <a:r>
              <a:rPr lang="en-US" sz="2400" dirty="0" smtClean="0"/>
              <a:t>Define </a:t>
            </a:r>
            <a:r>
              <a:rPr lang="en-US" sz="2400" dirty="0"/>
              <a:t>the settings you use most often as the default, and then you need to change only the shapes that are exceptions to your general rule. </a:t>
            </a:r>
            <a:endParaRPr lang="en-US" sz="2400" dirty="0" smtClean="0"/>
          </a:p>
          <a:p>
            <a:r>
              <a:rPr lang="en-US" sz="2400" dirty="0" smtClean="0"/>
              <a:t>In </a:t>
            </a:r>
            <a:r>
              <a:rPr lang="en-US" sz="2400" dirty="0"/>
              <a:t>this exercise, you will set a shape’s formatting to be the default for new shapes</a:t>
            </a:r>
            <a:r>
              <a:rPr lang="en-US" sz="2400" dirty="0" smtClean="0"/>
              <a:t>.</a:t>
            </a:r>
            <a:endParaRPr lang="en-US" sz="2400" dirty="0"/>
          </a:p>
        </p:txBody>
      </p:sp>
    </p:spTree>
    <p:extLst>
      <p:ext uri="{BB962C8B-B14F-4D97-AF65-F5344CB8AC3E}">
        <p14:creationId xmlns:p14="http://schemas.microsoft.com/office/powerpoint/2010/main" val="2653383082"/>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US" b="1" dirty="0"/>
              <a:t>Step-by-Step: Set the Formatting </a:t>
            </a:r>
            <a:r>
              <a:rPr lang="en-US" b="1" dirty="0" smtClean="0"/>
              <a:t/>
            </a:r>
            <a:br>
              <a:rPr lang="en-US" b="1" dirty="0" smtClean="0"/>
            </a:br>
            <a:r>
              <a:rPr lang="en-US" b="1" dirty="0" smtClean="0"/>
              <a:t>for </a:t>
            </a:r>
            <a:r>
              <a:rPr lang="en-US" b="1" dirty="0"/>
              <a:t>the Current Shape as the Default</a:t>
            </a:r>
          </a:p>
        </p:txBody>
      </p:sp>
      <p:sp>
        <p:nvSpPr>
          <p:cNvPr id="21506" name="Rectangle 3"/>
          <p:cNvSpPr>
            <a:spLocks noGrp="1" noChangeArrowheads="1"/>
          </p:cNvSpPr>
          <p:nvPr>
            <p:ph type="body" idx="1"/>
          </p:nvPr>
        </p:nvSpPr>
        <p:spPr>
          <a:xfrm>
            <a:off x="457200" y="1600200"/>
            <a:ext cx="8229600" cy="4876800"/>
          </a:xfrm>
        </p:spPr>
        <p:txBody>
          <a:bodyPr/>
          <a:lstStyle/>
          <a:p>
            <a:r>
              <a:rPr lang="en-US" sz="2300" b="1" dirty="0" smtClean="0"/>
              <a:t>USE</a:t>
            </a:r>
            <a:r>
              <a:rPr lang="en-US" sz="2300" dirty="0" smtClean="0"/>
              <a:t> </a:t>
            </a:r>
            <a:r>
              <a:rPr lang="en-US" sz="2300" dirty="0"/>
              <a:t>the </a:t>
            </a:r>
            <a:r>
              <a:rPr lang="en-US" sz="2300" b="1" i="1" dirty="0"/>
              <a:t>Exhibits Final</a:t>
            </a:r>
            <a:r>
              <a:rPr lang="en-US" sz="2300" dirty="0"/>
              <a:t> presentation that is still open from the previous exercise.</a:t>
            </a:r>
          </a:p>
          <a:p>
            <a:pPr marL="457200" indent="-457200">
              <a:buFont typeface="+mj-lt"/>
              <a:buAutoNum type="arabicPeriod"/>
            </a:pPr>
            <a:r>
              <a:rPr lang="en-US" sz="2300" dirty="0" smtClean="0"/>
              <a:t>On </a:t>
            </a:r>
            <a:r>
              <a:rPr lang="en-US" sz="2300" dirty="0"/>
              <a:t>the drawing on slide 8, select the </a:t>
            </a:r>
            <a:r>
              <a:rPr lang="en-US" sz="2300" b="1" dirty="0"/>
              <a:t>West Bank Center shape</a:t>
            </a:r>
            <a:r>
              <a:rPr lang="en-US" sz="2300" dirty="0"/>
              <a:t>.</a:t>
            </a:r>
          </a:p>
          <a:p>
            <a:pPr marL="457200" indent="-457200">
              <a:buFont typeface="+mj-lt"/>
              <a:buAutoNum type="arabicPeriod"/>
            </a:pPr>
            <a:r>
              <a:rPr lang="en-US" sz="2300" dirty="0" smtClean="0"/>
              <a:t>Right</a:t>
            </a:r>
            <a:r>
              <a:rPr lang="en-US" sz="2300" dirty="0"/>
              <a:t>-click </a:t>
            </a:r>
            <a:r>
              <a:rPr lang="en-US" sz="2300" b="1" dirty="0"/>
              <a:t>the shape</a:t>
            </a:r>
            <a:r>
              <a:rPr lang="en-US" sz="2300" dirty="0"/>
              <a:t> and click </a:t>
            </a:r>
            <a:r>
              <a:rPr lang="en-US" sz="2300" b="1" dirty="0"/>
              <a:t>Set as Default Shape</a:t>
            </a:r>
            <a:r>
              <a:rPr lang="en-US" sz="2300" dirty="0"/>
              <a:t>.</a:t>
            </a:r>
          </a:p>
          <a:p>
            <a:pPr marL="457200" indent="-457200">
              <a:buFont typeface="+mj-lt"/>
              <a:buAutoNum type="arabicPeriod"/>
            </a:pPr>
            <a:r>
              <a:rPr lang="en-US" sz="2300" b="1" dirty="0" smtClean="0"/>
              <a:t>SAVE</a:t>
            </a:r>
            <a:r>
              <a:rPr lang="en-US" sz="2300" dirty="0" smtClean="0"/>
              <a:t> </a:t>
            </a:r>
            <a:r>
              <a:rPr lang="en-US" sz="2300" dirty="0"/>
              <a:t>the presentation.</a:t>
            </a:r>
          </a:p>
          <a:p>
            <a:pPr marL="457200" indent="-457200">
              <a:buFont typeface="+mj-lt"/>
              <a:buAutoNum type="arabicPeriod"/>
            </a:pPr>
            <a:r>
              <a:rPr lang="en-US" sz="2300" dirty="0" smtClean="0"/>
              <a:t>Draw </a:t>
            </a:r>
            <a:r>
              <a:rPr lang="en-US" sz="2300" dirty="0"/>
              <a:t>another rectangle anywhere on the slide. The new rectangle is formatted the same way as the </a:t>
            </a:r>
            <a:r>
              <a:rPr lang="en-US" sz="2300" i="1" dirty="0"/>
              <a:t>West Bank Center</a:t>
            </a:r>
            <a:r>
              <a:rPr lang="en-US" sz="2300" dirty="0"/>
              <a:t> shape.</a:t>
            </a:r>
          </a:p>
          <a:p>
            <a:pPr marL="457200" indent="-457200">
              <a:buFont typeface="+mj-lt"/>
              <a:buAutoNum type="arabicPeriod"/>
            </a:pPr>
            <a:r>
              <a:rPr lang="en-US" sz="2300" dirty="0" smtClean="0"/>
              <a:t>Delete </a:t>
            </a:r>
            <a:r>
              <a:rPr lang="en-US" sz="2300" dirty="0"/>
              <a:t>the rectangle you just drew.</a:t>
            </a:r>
          </a:p>
          <a:p>
            <a:pPr marL="457200" indent="-457200">
              <a:buFont typeface="+mj-lt"/>
              <a:buAutoNum type="arabicPeriod"/>
            </a:pPr>
            <a:r>
              <a:rPr lang="en-US" sz="2300" b="1" dirty="0" smtClean="0"/>
              <a:t>SAVE</a:t>
            </a:r>
            <a:r>
              <a:rPr lang="en-US" sz="2300" dirty="0" smtClean="0"/>
              <a:t> </a:t>
            </a:r>
            <a:r>
              <a:rPr lang="en-US" sz="2300" dirty="0"/>
              <a:t>the presentation.</a:t>
            </a:r>
          </a:p>
          <a:p>
            <a:r>
              <a:rPr lang="en-US" sz="2300" b="1" dirty="0"/>
              <a:t>LEAVE</a:t>
            </a:r>
            <a:r>
              <a:rPr lang="en-US" sz="2300" dirty="0"/>
              <a:t> the presentation open to use in the next exercise.</a:t>
            </a:r>
          </a:p>
        </p:txBody>
      </p:sp>
    </p:spTree>
    <p:extLst>
      <p:ext uri="{BB962C8B-B14F-4D97-AF65-F5344CB8AC3E}">
        <p14:creationId xmlns:p14="http://schemas.microsoft.com/office/powerpoint/2010/main" val="214107840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b="1" dirty="0"/>
              <a:t>Step-by-Step: Insert a Clip Art Picture</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pPr marL="457200" indent="-457200">
              <a:spcBef>
                <a:spcPts val="400"/>
              </a:spcBef>
              <a:buFont typeface="+mj-lt"/>
              <a:buAutoNum type="arabicPeriod" startAt="8"/>
            </a:pPr>
            <a:r>
              <a:rPr lang="en-US" sz="2300" dirty="0" smtClean="0"/>
              <a:t>Click </a:t>
            </a:r>
            <a:r>
              <a:rPr lang="en-US" sz="2300" dirty="0"/>
              <a:t>the picture of </a:t>
            </a:r>
            <a:r>
              <a:rPr lang="en-US" sz="2300" dirty="0" smtClean="0"/>
              <a:t/>
            </a:r>
            <a:br>
              <a:rPr lang="en-US" sz="2300" dirty="0" smtClean="0"/>
            </a:br>
            <a:r>
              <a:rPr lang="en-US" sz="2300" dirty="0" smtClean="0"/>
              <a:t>gears </a:t>
            </a:r>
            <a:r>
              <a:rPr lang="en-US" sz="2300" dirty="0"/>
              <a:t>shown </a:t>
            </a:r>
            <a:r>
              <a:rPr lang="en-US" sz="2300" dirty="0" smtClean="0"/>
              <a:t>at right,</a:t>
            </a:r>
            <a:br>
              <a:rPr lang="en-US" sz="2300" dirty="0" smtClean="0"/>
            </a:br>
            <a:r>
              <a:rPr lang="en-US" sz="2300" dirty="0" smtClean="0"/>
              <a:t>or </a:t>
            </a:r>
            <a:r>
              <a:rPr lang="en-US" sz="2300" dirty="0"/>
              <a:t>one similar to it. </a:t>
            </a:r>
            <a:r>
              <a:rPr lang="en-US" sz="2300" dirty="0" smtClean="0"/>
              <a:t/>
            </a:r>
            <a:br>
              <a:rPr lang="en-US" sz="2300" dirty="0" smtClean="0"/>
            </a:br>
            <a:r>
              <a:rPr lang="en-US" sz="2300" dirty="0" smtClean="0"/>
              <a:t>The </a:t>
            </a:r>
            <a:r>
              <a:rPr lang="en-US" sz="2300" dirty="0"/>
              <a:t>picture is </a:t>
            </a:r>
            <a:r>
              <a:rPr lang="en-US" sz="2300" dirty="0" smtClean="0"/>
              <a:t>in-</a:t>
            </a:r>
            <a:br>
              <a:rPr lang="en-US" sz="2300" dirty="0" smtClean="0"/>
            </a:br>
            <a:r>
              <a:rPr lang="en-US" sz="2300" dirty="0" smtClean="0"/>
              <a:t>serted </a:t>
            </a:r>
            <a:r>
              <a:rPr lang="en-US" sz="2300" dirty="0"/>
              <a:t>in the content </a:t>
            </a:r>
            <a:r>
              <a:rPr lang="en-US" sz="2300" dirty="0" smtClean="0"/>
              <a:t>|</a:t>
            </a:r>
            <a:br>
              <a:rPr lang="en-US" sz="2300" dirty="0" smtClean="0"/>
            </a:br>
            <a:r>
              <a:rPr lang="en-US" sz="2300" dirty="0" smtClean="0"/>
              <a:t>placeholder</a:t>
            </a:r>
            <a:r>
              <a:rPr lang="en-US" sz="2300" dirty="0"/>
              <a:t>. (The </a:t>
            </a:r>
            <a:r>
              <a:rPr lang="en-US" sz="2300" dirty="0" smtClean="0"/>
              <a:t/>
            </a:r>
            <a:br>
              <a:rPr lang="en-US" sz="2300" dirty="0" smtClean="0"/>
            </a:br>
            <a:r>
              <a:rPr lang="en-US" sz="2300" dirty="0" smtClean="0"/>
              <a:t>picture </a:t>
            </a:r>
            <a:r>
              <a:rPr lang="en-US" sz="2300" dirty="0"/>
              <a:t>may not take </a:t>
            </a:r>
            <a:r>
              <a:rPr lang="en-US" sz="2300" dirty="0" smtClean="0"/>
              <a:t/>
            </a:r>
            <a:br>
              <a:rPr lang="en-US" sz="2300" dirty="0" smtClean="0"/>
            </a:br>
            <a:r>
              <a:rPr lang="en-US" sz="2300" dirty="0" smtClean="0"/>
              <a:t>up </a:t>
            </a:r>
            <a:r>
              <a:rPr lang="en-US" sz="2300" dirty="0"/>
              <a:t>the entire </a:t>
            </a:r>
            <a:r>
              <a:rPr lang="en-US" sz="2300" dirty="0" smtClean="0"/>
              <a:t>place-</a:t>
            </a:r>
            <a:br>
              <a:rPr lang="en-US" sz="2300" dirty="0" smtClean="0"/>
            </a:br>
            <a:r>
              <a:rPr lang="en-US" sz="2300" dirty="0" smtClean="0"/>
              <a:t>holder</a:t>
            </a:r>
            <a:r>
              <a:rPr lang="en-US" sz="2300" dirty="0"/>
              <a:t>.)</a:t>
            </a:r>
          </a:p>
          <a:p>
            <a:pPr marL="457200" indent="-457200">
              <a:spcBef>
                <a:spcPts val="400"/>
              </a:spcBef>
              <a:buFont typeface="+mj-lt"/>
              <a:buAutoNum type="arabicPeriod" startAt="8"/>
            </a:pPr>
            <a:r>
              <a:rPr lang="en-US" sz="2300" dirty="0" smtClean="0"/>
              <a:t>Click </a:t>
            </a:r>
            <a:r>
              <a:rPr lang="en-US" sz="2300" dirty="0"/>
              <a:t>the </a:t>
            </a:r>
            <a:r>
              <a:rPr lang="en-US" sz="2300" b="1" dirty="0"/>
              <a:t>Close</a:t>
            </a:r>
            <a:r>
              <a:rPr lang="en-US" sz="2300" dirty="0"/>
              <a:t> button in the </a:t>
            </a:r>
            <a:r>
              <a:rPr lang="en-US" sz="2300" b="1" dirty="0"/>
              <a:t>Clip Art</a:t>
            </a:r>
            <a:r>
              <a:rPr lang="en-US" sz="2300" dirty="0"/>
              <a:t> task pane to close the pane.</a:t>
            </a:r>
          </a:p>
          <a:p>
            <a:pPr marL="457200" indent="-457200">
              <a:spcBef>
                <a:spcPts val="400"/>
              </a:spcBef>
              <a:buFont typeface="+mj-lt"/>
              <a:buAutoNum type="arabicPeriod" startAt="8"/>
            </a:pPr>
            <a:r>
              <a:rPr lang="en-US" sz="2300" b="1" dirty="0" smtClean="0"/>
              <a:t> SAVE</a:t>
            </a:r>
            <a:r>
              <a:rPr lang="en-US" sz="2300" dirty="0" smtClean="0"/>
              <a:t> </a:t>
            </a:r>
            <a:r>
              <a:rPr lang="en-US" sz="2300" dirty="0"/>
              <a:t>the presentation.</a:t>
            </a:r>
          </a:p>
          <a:p>
            <a:pPr>
              <a:spcBef>
                <a:spcPts val="400"/>
              </a:spcBef>
            </a:pPr>
            <a:r>
              <a:rPr lang="en-US" sz="2300" b="1" dirty="0"/>
              <a:t>LEAVE</a:t>
            </a:r>
            <a:r>
              <a:rPr lang="en-US" sz="2300" dirty="0"/>
              <a:t> the presentation open to use in the next exerc</a:t>
            </a:r>
            <a:r>
              <a:rPr lang="en-US" sz="2400" dirty="0"/>
              <a:t>ise</a:t>
            </a:r>
            <a:r>
              <a:rPr lang="en-US" sz="2400" dirty="0" smtClean="0"/>
              <a:t>.</a:t>
            </a:r>
            <a:endParaRPr lang="en-US" sz="2400" dirty="0"/>
          </a:p>
        </p:txBody>
      </p:sp>
      <p:pic>
        <p:nvPicPr>
          <p:cNvPr id="2" name="Picture 1" descr="08.03.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707904" y="1700808"/>
            <a:ext cx="4686252" cy="3054709"/>
          </a:xfrm>
          <a:prstGeom prst="rect">
            <a:avLst/>
          </a:prstGeom>
        </p:spPr>
      </p:pic>
    </p:spTree>
    <p:extLst>
      <p:ext uri="{BB962C8B-B14F-4D97-AF65-F5344CB8AC3E}">
        <p14:creationId xmlns:p14="http://schemas.microsoft.com/office/powerpoint/2010/main" val="24506661"/>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US" b="1" dirty="0"/>
              <a:t>Organizing Objects on a Slide</a:t>
            </a:r>
          </a:p>
        </p:txBody>
      </p:sp>
      <p:sp>
        <p:nvSpPr>
          <p:cNvPr id="21506" name="Rectangle 3"/>
          <p:cNvSpPr>
            <a:spLocks noGrp="1" noChangeArrowheads="1"/>
          </p:cNvSpPr>
          <p:nvPr>
            <p:ph type="body" idx="1"/>
          </p:nvPr>
        </p:nvSpPr>
        <p:spPr>
          <a:xfrm>
            <a:off x="457200" y="1600200"/>
            <a:ext cx="8229600" cy="4876800"/>
          </a:xfrm>
        </p:spPr>
        <p:txBody>
          <a:bodyPr/>
          <a:lstStyle/>
          <a:p>
            <a:r>
              <a:rPr lang="en-US" sz="2400" dirty="0" smtClean="0"/>
              <a:t>It </a:t>
            </a:r>
            <a:r>
              <a:rPr lang="en-US" sz="2400" dirty="0"/>
              <a:t>is not uncommon to have to adjust the layout of objects you have added to slides. </a:t>
            </a:r>
            <a:endParaRPr lang="en-US" sz="2400" dirty="0" smtClean="0"/>
          </a:p>
          <a:p>
            <a:r>
              <a:rPr lang="en-US" sz="2400" dirty="0" smtClean="0"/>
              <a:t>You </a:t>
            </a:r>
            <a:r>
              <a:rPr lang="en-US" sz="2400" dirty="0"/>
              <a:t>may find that objects need to be reordered so they do not obscure other objects, or need to be aligned on the slide to present a neater appearance. </a:t>
            </a:r>
            <a:endParaRPr lang="en-US" sz="2400" dirty="0" smtClean="0"/>
          </a:p>
          <a:p>
            <a:r>
              <a:rPr lang="en-US" sz="2400" dirty="0" smtClean="0"/>
              <a:t>You </a:t>
            </a:r>
            <a:r>
              <a:rPr lang="en-US" sz="2400" dirty="0"/>
              <a:t>can also group objects together to make it easy to move or resize them all at once</a:t>
            </a:r>
            <a:r>
              <a:rPr lang="en-US" sz="2400" dirty="0" smtClean="0"/>
              <a:t>.</a:t>
            </a:r>
            <a:endParaRPr lang="en-US" sz="2400" dirty="0"/>
          </a:p>
        </p:txBody>
      </p:sp>
    </p:spTree>
    <p:extLst>
      <p:ext uri="{BB962C8B-B14F-4D97-AF65-F5344CB8AC3E}">
        <p14:creationId xmlns:p14="http://schemas.microsoft.com/office/powerpoint/2010/main" val="3349184709"/>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US" b="1" dirty="0"/>
              <a:t>Setting the Order of Objects</a:t>
            </a:r>
          </a:p>
        </p:txBody>
      </p:sp>
      <p:sp>
        <p:nvSpPr>
          <p:cNvPr id="21506" name="Rectangle 3"/>
          <p:cNvSpPr>
            <a:spLocks noGrp="1" noChangeArrowheads="1"/>
          </p:cNvSpPr>
          <p:nvPr>
            <p:ph type="body" idx="1"/>
          </p:nvPr>
        </p:nvSpPr>
        <p:spPr>
          <a:xfrm>
            <a:off x="457200" y="1600200"/>
            <a:ext cx="8229600" cy="4876800"/>
          </a:xfrm>
        </p:spPr>
        <p:txBody>
          <a:bodyPr/>
          <a:lstStyle/>
          <a:p>
            <a:r>
              <a:rPr lang="en-US" sz="2400" dirty="0" smtClean="0"/>
              <a:t>Objects </a:t>
            </a:r>
            <a:r>
              <a:rPr lang="en-US" sz="2400" dirty="0"/>
              <a:t>stack up on a slide in the </a:t>
            </a:r>
            <a:r>
              <a:rPr lang="en-US" sz="2400" b="1" i="1" dirty="0"/>
              <a:t>order </a:t>
            </a:r>
            <a:r>
              <a:rPr lang="en-US" sz="2400" dirty="0"/>
              <a:t>in which you created them, from bottom to top. If you insert a slide title on a slide, it will be the object at the bottom of the stack. The last item you create or add to the slide will be at the top of the stack. You can envision each object as an invisible layer in the stack. You can adjust the order in which objects stack on the slide by using Arrange commands or the Selection and Visibility pane.</a:t>
            </a:r>
          </a:p>
          <a:p>
            <a:r>
              <a:rPr lang="en-US" sz="2400" dirty="0"/>
              <a:t>Some objects can obscure other objects because of the order in which you add them to the slide. You use the Order options to reposition objects in the stack:</a:t>
            </a:r>
          </a:p>
          <a:p>
            <a:endParaRPr lang="en-US" sz="2400" dirty="0"/>
          </a:p>
        </p:txBody>
      </p:sp>
    </p:spTree>
    <p:extLst>
      <p:ext uri="{BB962C8B-B14F-4D97-AF65-F5344CB8AC3E}">
        <p14:creationId xmlns:p14="http://schemas.microsoft.com/office/powerpoint/2010/main" val="1890407534"/>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b="1" dirty="0"/>
              <a:t>Setting the Order of Objects</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pPr lvl="0"/>
            <a:r>
              <a:rPr lang="en-US" sz="2400" b="1" dirty="0"/>
              <a:t>Bring to Front</a:t>
            </a:r>
            <a:r>
              <a:rPr lang="en-US" sz="2400" dirty="0"/>
              <a:t> moves the selected object to the front or top of the stack, on top of all other objects.</a:t>
            </a:r>
            <a:endParaRPr lang="en-US" sz="2400" b="1" dirty="0"/>
          </a:p>
          <a:p>
            <a:pPr lvl="0"/>
            <a:r>
              <a:rPr lang="en-US" sz="2400" b="1" dirty="0"/>
              <a:t>Bring Forward</a:t>
            </a:r>
            <a:r>
              <a:rPr lang="en-US" sz="2400" dirty="0"/>
              <a:t> moves an object one layer toward the front or top of the stack. Use this option if you need to position an object above some objects but below others.</a:t>
            </a:r>
            <a:endParaRPr lang="en-US" sz="2400" b="1" dirty="0"/>
          </a:p>
          <a:p>
            <a:pPr lvl="0"/>
            <a:r>
              <a:rPr lang="en-US" sz="2400" b="1" dirty="0"/>
              <a:t>Send to Back</a:t>
            </a:r>
            <a:r>
              <a:rPr lang="en-US" sz="2400" dirty="0"/>
              <a:t> moves an object all the way to the back or bottom of the stack, below all other objects.</a:t>
            </a:r>
            <a:endParaRPr lang="en-US" sz="2400" b="1" dirty="0"/>
          </a:p>
          <a:p>
            <a:pPr lvl="0"/>
            <a:r>
              <a:rPr lang="en-US" sz="2400" b="1" dirty="0"/>
              <a:t>Send Backward</a:t>
            </a:r>
            <a:r>
              <a:rPr lang="en-US" sz="2400" dirty="0"/>
              <a:t> moves an object one layer toward the back or bottom of the stack.</a:t>
            </a:r>
            <a:endParaRPr lang="en-US" sz="2400" b="1" dirty="0"/>
          </a:p>
          <a:p>
            <a:r>
              <a:rPr lang="en-US" sz="2400" dirty="0"/>
              <a:t>In this exercise, you will arrange some objects by changing their stacking order.</a:t>
            </a:r>
          </a:p>
        </p:txBody>
      </p:sp>
    </p:spTree>
    <p:extLst>
      <p:ext uri="{BB962C8B-B14F-4D97-AF65-F5344CB8AC3E}">
        <p14:creationId xmlns:p14="http://schemas.microsoft.com/office/powerpoint/2010/main" val="847683320"/>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US" b="1" dirty="0"/>
              <a:t>Step-by-Step: Set the Order of Objects</a:t>
            </a:r>
          </a:p>
        </p:txBody>
      </p:sp>
      <p:sp>
        <p:nvSpPr>
          <p:cNvPr id="21506" name="Rectangle 3"/>
          <p:cNvSpPr>
            <a:spLocks noGrp="1" noChangeArrowheads="1"/>
          </p:cNvSpPr>
          <p:nvPr>
            <p:ph type="body" idx="1"/>
          </p:nvPr>
        </p:nvSpPr>
        <p:spPr>
          <a:xfrm>
            <a:off x="457200" y="1600200"/>
            <a:ext cx="8229600" cy="4876800"/>
          </a:xfrm>
        </p:spPr>
        <p:txBody>
          <a:bodyPr/>
          <a:lstStyle/>
          <a:p>
            <a:r>
              <a:rPr lang="en-US" sz="2400" b="1" dirty="0" smtClean="0"/>
              <a:t>USE</a:t>
            </a:r>
            <a:r>
              <a:rPr lang="en-US" sz="2400" dirty="0" smtClean="0"/>
              <a:t> </a:t>
            </a:r>
            <a:r>
              <a:rPr lang="en-US" sz="2400" dirty="0"/>
              <a:t>the </a:t>
            </a:r>
            <a:r>
              <a:rPr lang="en-US" sz="2400" b="1" i="1" dirty="0"/>
              <a:t>Exhibits Final</a:t>
            </a:r>
            <a:r>
              <a:rPr lang="en-US" sz="2400" dirty="0"/>
              <a:t> presentation that is still open from the previous exercise.</a:t>
            </a:r>
          </a:p>
          <a:p>
            <a:pPr marL="457200" indent="-457200">
              <a:buFont typeface="+mj-lt"/>
              <a:buAutoNum type="arabicPeriod"/>
            </a:pPr>
            <a:r>
              <a:rPr lang="en-US" sz="2400" dirty="0" smtClean="0"/>
              <a:t>Go </a:t>
            </a:r>
            <a:r>
              <a:rPr lang="en-US" sz="2400" dirty="0"/>
              <a:t>to slide 3, and click </a:t>
            </a:r>
            <a:r>
              <a:rPr lang="en-US" sz="2400" b="1" dirty="0"/>
              <a:t>the picture</a:t>
            </a:r>
            <a:r>
              <a:rPr lang="en-US" sz="2400" dirty="0"/>
              <a:t> to select it.</a:t>
            </a:r>
          </a:p>
          <a:p>
            <a:pPr marL="457200" indent="-457200">
              <a:buFont typeface="+mj-lt"/>
              <a:buAutoNum type="arabicPeriod"/>
            </a:pPr>
            <a:r>
              <a:rPr lang="en-US" sz="2400" dirty="0" smtClean="0"/>
              <a:t>Cancel </a:t>
            </a:r>
            <a:r>
              <a:rPr lang="en-US" sz="2400" dirty="0"/>
              <a:t>the background removal you did earlier by doing the following:</a:t>
            </a:r>
          </a:p>
          <a:p>
            <a:pPr marL="0" indent="0">
              <a:buNone/>
            </a:pPr>
            <a:r>
              <a:rPr lang="en-US" sz="2400" b="1" dirty="0" smtClean="0"/>
              <a:t>	a.</a:t>
            </a:r>
            <a:r>
              <a:rPr lang="en-US" sz="2400" dirty="0" smtClean="0"/>
              <a:t> On </a:t>
            </a:r>
            <a:r>
              <a:rPr lang="en-US" sz="2400" dirty="0"/>
              <a:t>the Picture Tools Format tab, click the </a:t>
            </a:r>
            <a:r>
              <a:rPr lang="en-US" sz="2400" b="1" dirty="0"/>
              <a:t>Remove </a:t>
            </a:r>
            <a:r>
              <a:rPr lang="en-US" sz="2400" b="1" dirty="0" smtClean="0"/>
              <a:t/>
            </a:r>
            <a:br>
              <a:rPr lang="en-US" sz="2400" b="1" dirty="0" smtClean="0"/>
            </a:br>
            <a:r>
              <a:rPr lang="en-US" sz="2400" b="1" dirty="0" smtClean="0"/>
              <a:t>	Background</a:t>
            </a:r>
            <a:r>
              <a:rPr lang="en-US" sz="2400" dirty="0" smtClean="0"/>
              <a:t> </a:t>
            </a:r>
            <a:r>
              <a:rPr lang="en-US" sz="2400" dirty="0"/>
              <a:t>button. The Background Removal tab appears.</a:t>
            </a:r>
          </a:p>
          <a:p>
            <a:pPr marL="0" indent="0">
              <a:buNone/>
            </a:pPr>
            <a:r>
              <a:rPr lang="en-US" sz="2400" b="1" dirty="0" smtClean="0"/>
              <a:t>	b.</a:t>
            </a:r>
            <a:r>
              <a:rPr lang="en-US" sz="2400" dirty="0" smtClean="0"/>
              <a:t> Click </a:t>
            </a:r>
            <a:r>
              <a:rPr lang="en-US" sz="2400" b="1" dirty="0"/>
              <a:t>Discard All Changes</a:t>
            </a:r>
            <a:r>
              <a:rPr lang="en-US" sz="2400" dirty="0" smtClean="0"/>
              <a:t>. The </a:t>
            </a:r>
            <a:r>
              <a:rPr lang="en-US" sz="2400" dirty="0"/>
              <a:t>picture is restored to </a:t>
            </a:r>
            <a:r>
              <a:rPr lang="en-US" sz="2400" dirty="0" smtClean="0"/>
              <a:t/>
            </a:r>
            <a:br>
              <a:rPr lang="en-US" sz="2400" dirty="0" smtClean="0"/>
            </a:br>
            <a:r>
              <a:rPr lang="en-US" sz="2400" dirty="0" smtClean="0"/>
              <a:t>	its </a:t>
            </a:r>
            <a:r>
              <a:rPr lang="en-US" sz="2400" dirty="0"/>
              <a:t>default solid background, and the slide title is once </a:t>
            </a:r>
            <a:r>
              <a:rPr lang="en-US" sz="2400" dirty="0" smtClean="0"/>
              <a:t/>
            </a:r>
            <a:br>
              <a:rPr lang="en-US" sz="2400" dirty="0" smtClean="0"/>
            </a:br>
            <a:r>
              <a:rPr lang="en-US" sz="2400" dirty="0" smtClean="0"/>
              <a:t>	again </a:t>
            </a:r>
            <a:r>
              <a:rPr lang="en-US" sz="2400" dirty="0"/>
              <a:t>obscured</a:t>
            </a:r>
            <a:r>
              <a:rPr lang="en-US" sz="2400" dirty="0" smtClean="0"/>
              <a:t>.</a:t>
            </a:r>
            <a:endParaRPr lang="en-US" sz="2400" dirty="0"/>
          </a:p>
        </p:txBody>
      </p:sp>
    </p:spTree>
    <p:extLst>
      <p:ext uri="{BB962C8B-B14F-4D97-AF65-F5344CB8AC3E}">
        <p14:creationId xmlns:p14="http://schemas.microsoft.com/office/powerpoint/2010/main" val="1230025978"/>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b="1" dirty="0"/>
              <a:t>Step-by-Step: Set the Order of Objects</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pPr marL="457200" indent="-457200">
              <a:buFont typeface="+mj-lt"/>
              <a:buAutoNum type="arabicPeriod" startAt="3"/>
            </a:pPr>
            <a:r>
              <a:rPr lang="en-US" sz="2400" dirty="0" smtClean="0"/>
              <a:t>With </a:t>
            </a:r>
            <a:r>
              <a:rPr lang="en-US" sz="2400" dirty="0"/>
              <a:t>the picture </a:t>
            </a:r>
            <a:r>
              <a:rPr lang="en-US" sz="2400" dirty="0" smtClean="0"/>
              <a:t/>
            </a:r>
            <a:br>
              <a:rPr lang="en-US" sz="2400" dirty="0" smtClean="0"/>
            </a:br>
            <a:r>
              <a:rPr lang="en-US" sz="2400" dirty="0" smtClean="0"/>
              <a:t>still </a:t>
            </a:r>
            <a:r>
              <a:rPr lang="en-US" sz="2400" dirty="0"/>
              <a:t>selected, </a:t>
            </a:r>
            <a:r>
              <a:rPr lang="en-US" sz="2400" dirty="0" smtClean="0"/>
              <a:t/>
            </a:r>
            <a:br>
              <a:rPr lang="en-US" sz="2400" dirty="0" smtClean="0"/>
            </a:br>
            <a:r>
              <a:rPr lang="en-US" sz="2400" dirty="0" smtClean="0"/>
              <a:t>click </a:t>
            </a:r>
            <a:r>
              <a:rPr lang="en-US" sz="2400" dirty="0"/>
              <a:t>the </a:t>
            </a:r>
            <a:r>
              <a:rPr lang="en-US" sz="2400" b="1" dirty="0"/>
              <a:t>Send </a:t>
            </a:r>
            <a:r>
              <a:rPr lang="en-US" sz="2400" b="1" dirty="0" smtClean="0"/>
              <a:t/>
            </a:r>
            <a:br>
              <a:rPr lang="en-US" sz="2400" b="1" dirty="0" smtClean="0"/>
            </a:br>
            <a:r>
              <a:rPr lang="en-US" sz="2400" b="1" dirty="0" smtClean="0"/>
              <a:t>Backward </a:t>
            </a:r>
            <a:r>
              <a:rPr lang="en-US" sz="2400" dirty="0"/>
              <a:t>button’s </a:t>
            </a:r>
            <a:r>
              <a:rPr lang="en-US" sz="2400" dirty="0" smtClean="0"/>
              <a:t/>
            </a:r>
            <a:br>
              <a:rPr lang="en-US" sz="2400" dirty="0" smtClean="0"/>
            </a:br>
            <a:r>
              <a:rPr lang="en-US" sz="2400" dirty="0" smtClean="0"/>
              <a:t>down </a:t>
            </a:r>
            <a:r>
              <a:rPr lang="en-US" sz="2400" dirty="0"/>
              <a:t>arrow and </a:t>
            </a:r>
            <a:r>
              <a:rPr lang="en-US" sz="2400" dirty="0" smtClean="0"/>
              <a:t/>
            </a:r>
            <a:br>
              <a:rPr lang="en-US" sz="2400" dirty="0" smtClean="0"/>
            </a:br>
            <a:r>
              <a:rPr lang="en-US" sz="2400" dirty="0" smtClean="0"/>
              <a:t>on </a:t>
            </a:r>
            <a:r>
              <a:rPr lang="en-US" sz="2400" dirty="0"/>
              <a:t>the menu that </a:t>
            </a:r>
            <a:r>
              <a:rPr lang="en-US" sz="2400" dirty="0" smtClean="0"/>
              <a:t/>
            </a:r>
            <a:br>
              <a:rPr lang="en-US" sz="2400" dirty="0" smtClean="0"/>
            </a:br>
            <a:r>
              <a:rPr lang="en-US" sz="2400" dirty="0" smtClean="0"/>
              <a:t>appears</a:t>
            </a:r>
            <a:r>
              <a:rPr lang="en-US" sz="2400" dirty="0"/>
              <a:t>, click </a:t>
            </a:r>
            <a:r>
              <a:rPr lang="en-US" sz="2400" dirty="0" smtClean="0"/>
              <a:t/>
            </a:r>
            <a:br>
              <a:rPr lang="en-US" sz="2400" dirty="0" smtClean="0"/>
            </a:br>
            <a:r>
              <a:rPr lang="en-US" sz="2400" b="1" dirty="0" smtClean="0"/>
              <a:t>Send </a:t>
            </a:r>
            <a:r>
              <a:rPr lang="en-US" sz="2400" b="1" dirty="0"/>
              <a:t>to Back</a:t>
            </a:r>
            <a:r>
              <a:rPr lang="en-US" sz="2400" dirty="0"/>
              <a:t>. The ­picture moves behind the slide title placeholder, as shown in </a:t>
            </a:r>
            <a:r>
              <a:rPr lang="en-US" sz="2400" dirty="0" smtClean="0"/>
              <a:t>the figure above.</a:t>
            </a:r>
            <a:endParaRPr lang="en-US" sz="2400" dirty="0"/>
          </a:p>
        </p:txBody>
      </p:sp>
      <p:pic>
        <p:nvPicPr>
          <p:cNvPr id="2" name="Picture 1" descr="08.33.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491880" y="1628800"/>
            <a:ext cx="5145296" cy="2516774"/>
          </a:xfrm>
          <a:prstGeom prst="rect">
            <a:avLst/>
          </a:prstGeom>
        </p:spPr>
      </p:pic>
    </p:spTree>
    <p:extLst>
      <p:ext uri="{BB962C8B-B14F-4D97-AF65-F5344CB8AC3E}">
        <p14:creationId xmlns:p14="http://schemas.microsoft.com/office/powerpoint/2010/main" val="2186879476"/>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b="1" dirty="0"/>
              <a:t>Step-by-Step: Set the Order of Objects</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6419056" cy="4876800"/>
          </a:xfrm>
        </p:spPr>
        <p:txBody>
          <a:bodyPr/>
          <a:lstStyle/>
          <a:p>
            <a:pPr marL="457200" indent="-457200">
              <a:buFont typeface="+mj-lt"/>
              <a:buAutoNum type="arabicPeriod" startAt="4"/>
            </a:pPr>
            <a:r>
              <a:rPr lang="en-US" sz="2300" dirty="0"/>
              <a:t>Go to slide 8. Click the </a:t>
            </a:r>
            <a:r>
              <a:rPr lang="en-US" sz="2300" b="1" dirty="0"/>
              <a:t>Arrange</a:t>
            </a:r>
            <a:r>
              <a:rPr lang="en-US" sz="2300" dirty="0"/>
              <a:t> button, and </a:t>
            </a:r>
            <a:r>
              <a:rPr lang="en-US" sz="2300" dirty="0" smtClean="0"/>
              <a:t>then </a:t>
            </a:r>
            <a:r>
              <a:rPr lang="en-US" sz="2300" dirty="0"/>
              <a:t>click </a:t>
            </a:r>
            <a:r>
              <a:rPr lang="en-US" sz="2300" b="1" dirty="0"/>
              <a:t>Selection Pane</a:t>
            </a:r>
            <a:r>
              <a:rPr lang="en-US" sz="2300" dirty="0"/>
              <a:t>. The Selection and Visibility pane opens, as shown in </a:t>
            </a:r>
            <a:r>
              <a:rPr lang="en-US" sz="2300" dirty="0" smtClean="0"/>
              <a:t>the figure at right, </a:t>
            </a:r>
            <a:r>
              <a:rPr lang="en-US" sz="2300" dirty="0"/>
              <a:t>showing the current slide ­content in the order in which it was created, from bottom to top. This order is determined by the order in which the objects were added to the </a:t>
            </a:r>
            <a:r>
              <a:rPr lang="en-US" sz="2300" dirty="0" smtClean="0"/>
              <a:t>slide.</a:t>
            </a:r>
          </a:p>
          <a:p>
            <a:pPr marL="457200" indent="-457200">
              <a:buFont typeface="+mj-lt"/>
              <a:buAutoNum type="arabicPeriod" startAt="4"/>
            </a:pPr>
            <a:r>
              <a:rPr lang="en-US" sz="2300" dirty="0" smtClean="0"/>
              <a:t>Click </a:t>
            </a:r>
            <a:r>
              <a:rPr lang="en-US" sz="2300" dirty="0"/>
              <a:t>the gold </a:t>
            </a:r>
            <a:r>
              <a:rPr lang="en-US" sz="2300" b="1" dirty="0"/>
              <a:t>Matthews Pike street line</a:t>
            </a:r>
            <a:r>
              <a:rPr lang="en-US" sz="2300" dirty="0"/>
              <a:t> in the map to see how it is identified in the ­Selection and Visibility pane—it will have a name such as </a:t>
            </a:r>
            <a:r>
              <a:rPr lang="en-US" sz="2300" i="1" dirty="0"/>
              <a:t>Straight Connector 4</a:t>
            </a:r>
            <a:r>
              <a:rPr lang="en-US" sz="2300" dirty="0"/>
              <a:t> and should be near the bottom of the list of objects. Then click the </a:t>
            </a:r>
            <a:r>
              <a:rPr lang="en-US" sz="2300" b="1" dirty="0"/>
              <a:t>horizontal street line</a:t>
            </a:r>
            <a:r>
              <a:rPr lang="en-US" sz="2300" dirty="0"/>
              <a:t> to see its name</a:t>
            </a:r>
            <a:r>
              <a:rPr lang="en-US" sz="2300" dirty="0" smtClean="0"/>
              <a:t>.</a:t>
            </a:r>
            <a:endParaRPr lang="en-US" sz="2300" dirty="0"/>
          </a:p>
        </p:txBody>
      </p:sp>
      <p:pic>
        <p:nvPicPr>
          <p:cNvPr id="2" name="Picture 1" descr="08.34.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966808" y="1628800"/>
            <a:ext cx="1638264" cy="4660240"/>
          </a:xfrm>
          <a:prstGeom prst="rect">
            <a:avLst/>
          </a:prstGeom>
        </p:spPr>
      </p:pic>
    </p:spTree>
    <p:extLst>
      <p:ext uri="{BB962C8B-B14F-4D97-AF65-F5344CB8AC3E}">
        <p14:creationId xmlns:p14="http://schemas.microsoft.com/office/powerpoint/2010/main" val="2368450445"/>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b="1" dirty="0"/>
              <a:t>Step-by-Step: Set the Order of Objects</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pPr marL="457200" indent="-457200">
              <a:buFont typeface="+mj-lt"/>
              <a:buAutoNum type="arabicPeriod" startAt="6"/>
            </a:pPr>
            <a:r>
              <a:rPr lang="en-US" sz="2400" dirty="0" smtClean="0"/>
              <a:t>Click </a:t>
            </a:r>
            <a:r>
              <a:rPr lang="en-US" sz="2400" b="1" dirty="0"/>
              <a:t>the Matthew Pike street line</a:t>
            </a:r>
            <a:r>
              <a:rPr lang="en-US" sz="2400" dirty="0"/>
              <a:t> again to select it. Click the </a:t>
            </a:r>
            <a:r>
              <a:rPr lang="en-US" sz="2400" b="1" dirty="0"/>
              <a:t>Re-order up arrow</a:t>
            </a:r>
            <a:r>
              <a:rPr lang="en-US" sz="2400" dirty="0"/>
              <a:t> until the selected Straight Connector is above the horizontal Straight Connector in the Selection and Visibility pane. Notice that the gold line is now on top of the light gray line in the map.</a:t>
            </a:r>
          </a:p>
          <a:p>
            <a:pPr marL="457200" indent="-457200">
              <a:buFont typeface="+mj-lt"/>
              <a:buAutoNum type="arabicPeriod" startAt="6"/>
            </a:pPr>
            <a:r>
              <a:rPr lang="en-US" sz="2400" dirty="0" smtClean="0"/>
              <a:t>Click </a:t>
            </a:r>
            <a:r>
              <a:rPr lang="en-US" sz="2400" dirty="0"/>
              <a:t>the </a:t>
            </a:r>
            <a:r>
              <a:rPr lang="en-US" sz="2400" b="1" dirty="0"/>
              <a:t>Matthews Pike text box</a:t>
            </a:r>
            <a:r>
              <a:rPr lang="en-US" sz="2400" dirty="0"/>
              <a:t> and click the </a:t>
            </a:r>
            <a:r>
              <a:rPr lang="en-US" sz="2400" b="1" dirty="0"/>
              <a:t>Re-order</a:t>
            </a:r>
            <a:r>
              <a:rPr lang="en-US" sz="2400" dirty="0"/>
              <a:t> </a:t>
            </a:r>
            <a:r>
              <a:rPr lang="en-US" sz="2400" b="1" dirty="0"/>
              <a:t>up arrow</a:t>
            </a:r>
            <a:r>
              <a:rPr lang="en-US" sz="2400" dirty="0"/>
              <a:t> until the text box is on top of the horizontal gray line in the map.</a:t>
            </a:r>
          </a:p>
          <a:p>
            <a:pPr marL="457200" indent="-457200">
              <a:buFont typeface="+mj-lt"/>
              <a:buAutoNum type="arabicPeriod" startAt="6"/>
            </a:pPr>
            <a:r>
              <a:rPr lang="en-US" sz="2400" dirty="0" smtClean="0"/>
              <a:t>Click </a:t>
            </a:r>
            <a:r>
              <a:rPr lang="en-US" sz="2400" dirty="0"/>
              <a:t>the </a:t>
            </a:r>
            <a:r>
              <a:rPr lang="en-US" sz="2400" b="1" dirty="0"/>
              <a:t>Magnolia Parkway street line </a:t>
            </a:r>
            <a:r>
              <a:rPr lang="en-US" sz="2400" dirty="0"/>
              <a:t>and click the </a:t>
            </a:r>
            <a:r>
              <a:rPr lang="en-US" sz="2400" b="1" dirty="0"/>
              <a:t>Re-order</a:t>
            </a:r>
            <a:r>
              <a:rPr lang="en-US" sz="2400" dirty="0"/>
              <a:t> </a:t>
            </a:r>
            <a:r>
              <a:rPr lang="en-US" sz="2400" b="1" dirty="0"/>
              <a:t>up arrow</a:t>
            </a:r>
            <a:r>
              <a:rPr lang="en-US" sz="2400" dirty="0"/>
              <a:t> until the diagonal street is above the horizontal street in the map</a:t>
            </a:r>
            <a:r>
              <a:rPr lang="en-US" sz="2400" dirty="0" smtClean="0"/>
              <a:t>.</a:t>
            </a:r>
          </a:p>
        </p:txBody>
      </p:sp>
    </p:spTree>
    <p:extLst>
      <p:ext uri="{BB962C8B-B14F-4D97-AF65-F5344CB8AC3E}">
        <p14:creationId xmlns:p14="http://schemas.microsoft.com/office/powerpoint/2010/main" val="3308452036"/>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b="1" dirty="0"/>
              <a:t>Step-by-Step: Set the Order of Objects</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pPr marL="457200" indent="-457200">
              <a:buFont typeface="+mj-lt"/>
              <a:buAutoNum type="arabicPeriod" startAt="9"/>
            </a:pPr>
            <a:r>
              <a:rPr lang="en-US" sz="2400" dirty="0" smtClean="0"/>
              <a:t>You </a:t>
            </a:r>
            <a:r>
              <a:rPr lang="en-US" sz="2400" dirty="0"/>
              <a:t>have one more </a:t>
            </a:r>
            <a:r>
              <a:rPr lang="en-US" sz="2400" dirty="0" smtClean="0"/>
              <a:t/>
            </a:r>
            <a:br>
              <a:rPr lang="en-US" sz="2400" dirty="0" smtClean="0"/>
            </a:br>
            <a:r>
              <a:rPr lang="en-US" sz="2400" dirty="0" smtClean="0"/>
              <a:t>shape </a:t>
            </a:r>
            <a:r>
              <a:rPr lang="en-US" sz="2400" dirty="0"/>
              <a:t>to add to the </a:t>
            </a:r>
            <a:r>
              <a:rPr lang="en-US" sz="2400" dirty="0" smtClean="0"/>
              <a:t/>
            </a:r>
            <a:br>
              <a:rPr lang="en-US" sz="2400" dirty="0" smtClean="0"/>
            </a:br>
            <a:r>
              <a:rPr lang="en-US" sz="2400" dirty="0" smtClean="0"/>
              <a:t>map</a:t>
            </a:r>
            <a:r>
              <a:rPr lang="en-US" sz="2400" dirty="0"/>
              <a:t>: an arrow that </a:t>
            </a:r>
            <a:r>
              <a:rPr lang="en-US" sz="2400" dirty="0" smtClean="0"/>
              <a:t/>
            </a:r>
            <a:br>
              <a:rPr lang="en-US" sz="2400" dirty="0" smtClean="0"/>
            </a:br>
            <a:r>
              <a:rPr lang="en-US" sz="2400" dirty="0" smtClean="0"/>
              <a:t>labels </a:t>
            </a:r>
            <a:r>
              <a:rPr lang="en-US" sz="2400" dirty="0"/>
              <a:t>the horizontal </a:t>
            </a:r>
            <a:r>
              <a:rPr lang="en-US" sz="2400" dirty="0" smtClean="0"/>
              <a:t/>
            </a:r>
            <a:br>
              <a:rPr lang="en-US" sz="2400" dirty="0" smtClean="0"/>
            </a:br>
            <a:r>
              <a:rPr lang="en-US" sz="2400" dirty="0" smtClean="0"/>
              <a:t>street </a:t>
            </a:r>
            <a:r>
              <a:rPr lang="en-US" sz="2400" dirty="0"/>
              <a:t>as John Street </a:t>
            </a:r>
            <a:r>
              <a:rPr lang="en-US" sz="2400" dirty="0" smtClean="0"/>
              <a:t/>
            </a:r>
            <a:br>
              <a:rPr lang="en-US" sz="2400" dirty="0" smtClean="0"/>
            </a:br>
            <a:r>
              <a:rPr lang="en-US" sz="2400" dirty="0" smtClean="0"/>
              <a:t>and </a:t>
            </a:r>
            <a:r>
              <a:rPr lang="en-US" sz="2400" dirty="0"/>
              <a:t>indicates that the </a:t>
            </a:r>
            <a:r>
              <a:rPr lang="en-US" sz="2400" dirty="0" smtClean="0"/>
              <a:t/>
            </a:r>
            <a:br>
              <a:rPr lang="en-US" sz="2400" dirty="0" smtClean="0"/>
            </a:br>
            <a:r>
              <a:rPr lang="en-US" sz="2400" dirty="0" smtClean="0"/>
              <a:t>street </a:t>
            </a:r>
            <a:r>
              <a:rPr lang="en-US" sz="2400" dirty="0"/>
              <a:t>is one way. Click </a:t>
            </a:r>
            <a:r>
              <a:rPr lang="en-US" sz="2400" dirty="0" smtClean="0"/>
              <a:t/>
            </a:r>
            <a:br>
              <a:rPr lang="en-US" sz="2400" dirty="0" smtClean="0"/>
            </a:br>
            <a:r>
              <a:rPr lang="en-US" sz="2400" b="1" dirty="0" smtClean="0"/>
              <a:t>Shapes</a:t>
            </a:r>
            <a:r>
              <a:rPr lang="en-US" sz="2400" dirty="0" smtClean="0"/>
              <a:t> </a:t>
            </a:r>
            <a:r>
              <a:rPr lang="en-US" sz="2400" dirty="0"/>
              <a:t>on the </a:t>
            </a:r>
            <a:r>
              <a:rPr lang="en-US" sz="2400" b="1" dirty="0"/>
              <a:t>Home</a:t>
            </a:r>
            <a:r>
              <a:rPr lang="en-US" sz="2400" dirty="0"/>
              <a:t> </a:t>
            </a:r>
            <a:r>
              <a:rPr lang="en-US" sz="2400" dirty="0" smtClean="0"/>
              <a:t/>
            </a:r>
            <a:br>
              <a:rPr lang="en-US" sz="2400" dirty="0" smtClean="0"/>
            </a:br>
            <a:r>
              <a:rPr lang="en-US" sz="2400" dirty="0" smtClean="0"/>
              <a:t>tab</a:t>
            </a:r>
            <a:r>
              <a:rPr lang="en-US" sz="2400" dirty="0"/>
              <a:t>, click </a:t>
            </a:r>
            <a:r>
              <a:rPr lang="en-US" sz="2400" b="1" dirty="0"/>
              <a:t>Right Arrow</a:t>
            </a:r>
            <a:r>
              <a:rPr lang="en-US" sz="2400" dirty="0"/>
              <a:t> </a:t>
            </a:r>
            <a:r>
              <a:rPr lang="en-US" sz="2400" dirty="0" smtClean="0"/>
              <a:t/>
            </a:r>
            <a:br>
              <a:rPr lang="en-US" sz="2400" dirty="0" smtClean="0"/>
            </a:br>
            <a:r>
              <a:rPr lang="en-US" sz="2400" dirty="0" smtClean="0"/>
              <a:t>in </a:t>
            </a:r>
            <a:r>
              <a:rPr lang="en-US" sz="2400" dirty="0"/>
              <a:t>the </a:t>
            </a:r>
            <a:r>
              <a:rPr lang="en-US" sz="2400" b="1" dirty="0"/>
              <a:t>Block Arrows</a:t>
            </a:r>
            <a:r>
              <a:rPr lang="en-US" sz="2400" dirty="0"/>
              <a:t> </a:t>
            </a:r>
            <a:r>
              <a:rPr lang="en-US" sz="2400" dirty="0" smtClean="0"/>
              <a:t/>
            </a:r>
            <a:br>
              <a:rPr lang="en-US" sz="2400" dirty="0" smtClean="0"/>
            </a:br>
            <a:r>
              <a:rPr lang="en-US" sz="2400" dirty="0" smtClean="0"/>
              <a:t>group</a:t>
            </a:r>
            <a:r>
              <a:rPr lang="en-US" sz="2400" dirty="0"/>
              <a:t>, and draw a block arrow as shown </a:t>
            </a:r>
            <a:r>
              <a:rPr lang="en-US" sz="2400" dirty="0" smtClean="0"/>
              <a:t>above. </a:t>
            </a:r>
            <a:r>
              <a:rPr lang="en-US" sz="2400" dirty="0"/>
              <a:t>The arrow should be about 0.7 inches high and 5.2 inches wide</a:t>
            </a:r>
            <a:r>
              <a:rPr lang="en-US" sz="2400" dirty="0" smtClean="0"/>
              <a:t>.</a:t>
            </a:r>
            <a:endParaRPr lang="en-US" sz="2400" dirty="0"/>
          </a:p>
        </p:txBody>
      </p:sp>
      <p:pic>
        <p:nvPicPr>
          <p:cNvPr id="2" name="Picture 1" descr="08.35.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139952" y="1628800"/>
            <a:ext cx="4436465" cy="3366021"/>
          </a:xfrm>
          <a:prstGeom prst="rect">
            <a:avLst/>
          </a:prstGeom>
        </p:spPr>
      </p:pic>
    </p:spTree>
    <p:extLst>
      <p:ext uri="{BB962C8B-B14F-4D97-AF65-F5344CB8AC3E}">
        <p14:creationId xmlns:p14="http://schemas.microsoft.com/office/powerpoint/2010/main" val="2066104101"/>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b="1" dirty="0"/>
              <a:t>Step-by-Step: Set the Order of Objects</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pPr marL="457200" indent="-457200">
              <a:spcBef>
                <a:spcPts val="400"/>
              </a:spcBef>
              <a:buFont typeface="+mj-lt"/>
              <a:buAutoNum type="arabicPeriod" startAt="10"/>
            </a:pPr>
            <a:r>
              <a:rPr lang="en-US" sz="2400" b="1" dirty="0" smtClean="0"/>
              <a:t> </a:t>
            </a:r>
            <a:r>
              <a:rPr lang="en-US" sz="2200" dirty="0" smtClean="0"/>
              <a:t>In </a:t>
            </a:r>
            <a:r>
              <a:rPr lang="en-US" sz="2200" dirty="0"/>
              <a:t>the arrow, key </a:t>
            </a:r>
            <a:r>
              <a:rPr lang="en-US" sz="2200" b="1" dirty="0"/>
              <a:t>John Street</a:t>
            </a:r>
            <a:r>
              <a:rPr lang="en-US" sz="2200" dirty="0"/>
              <a:t>, press </a:t>
            </a:r>
            <a:r>
              <a:rPr lang="en-US" sz="2200" b="1" dirty="0"/>
              <a:t>Tab</a:t>
            </a:r>
            <a:r>
              <a:rPr lang="en-US" sz="2200" dirty="0"/>
              <a:t> twice, and type </a:t>
            </a:r>
            <a:r>
              <a:rPr lang="en-US" sz="2200" b="1" dirty="0"/>
              <a:t>ONE WAY</a:t>
            </a:r>
            <a:r>
              <a:rPr lang="en-US" sz="2200" dirty="0"/>
              <a:t>.</a:t>
            </a:r>
          </a:p>
          <a:p>
            <a:pPr marL="457200" indent="-457200">
              <a:spcBef>
                <a:spcPts val="400"/>
              </a:spcBef>
              <a:buFont typeface="+mj-lt"/>
              <a:buAutoNum type="arabicPeriod" startAt="10"/>
            </a:pPr>
            <a:r>
              <a:rPr lang="en-US" sz="2200" b="1" dirty="0" smtClean="0"/>
              <a:t> </a:t>
            </a:r>
            <a:r>
              <a:rPr lang="en-US" sz="2200" dirty="0" smtClean="0"/>
              <a:t>Using </a:t>
            </a:r>
            <a:r>
              <a:rPr lang="en-US" sz="2200" dirty="0"/>
              <a:t>the </a:t>
            </a:r>
            <a:r>
              <a:rPr lang="en-US" sz="2200" b="1" dirty="0"/>
              <a:t>Shape Fill</a:t>
            </a:r>
            <a:r>
              <a:rPr lang="en-US" sz="2200" dirty="0"/>
              <a:t> </a:t>
            </a:r>
            <a:r>
              <a:rPr lang="en-US" sz="2200" dirty="0" smtClean="0"/>
              <a:t/>
            </a:r>
            <a:br>
              <a:rPr lang="en-US" sz="2200" dirty="0" smtClean="0"/>
            </a:br>
            <a:r>
              <a:rPr lang="en-US" sz="2200" dirty="0" smtClean="0"/>
              <a:t>button</a:t>
            </a:r>
            <a:r>
              <a:rPr lang="en-US" sz="2200" dirty="0"/>
              <a:t>, apply the </a:t>
            </a:r>
            <a:r>
              <a:rPr lang="en-US" sz="2200" b="1" dirty="0"/>
              <a:t>Green, </a:t>
            </a:r>
            <a:r>
              <a:rPr lang="en-US" sz="2200" b="1" dirty="0" smtClean="0"/>
              <a:t/>
            </a:r>
            <a:br>
              <a:rPr lang="en-US" sz="2200" b="1" dirty="0" smtClean="0"/>
            </a:br>
            <a:r>
              <a:rPr lang="en-US" sz="2200" b="1" dirty="0" smtClean="0"/>
              <a:t>Accent </a:t>
            </a:r>
            <a:r>
              <a:rPr lang="en-US" sz="2200" b="1" dirty="0"/>
              <a:t>1, Darker 50%</a:t>
            </a:r>
            <a:r>
              <a:rPr lang="en-US" sz="2200" dirty="0"/>
              <a:t> </a:t>
            </a:r>
            <a:r>
              <a:rPr lang="en-US" sz="2200" dirty="0" smtClean="0"/>
              <a:t/>
            </a:r>
            <a:br>
              <a:rPr lang="en-US" sz="2200" dirty="0" smtClean="0"/>
            </a:br>
            <a:r>
              <a:rPr lang="en-US" sz="2200" dirty="0" smtClean="0"/>
              <a:t>color </a:t>
            </a:r>
            <a:r>
              <a:rPr lang="en-US" sz="2200" dirty="0"/>
              <a:t>to the arrow.</a:t>
            </a:r>
          </a:p>
          <a:p>
            <a:pPr marL="457200" indent="-457200">
              <a:spcBef>
                <a:spcPts val="400"/>
              </a:spcBef>
              <a:buFont typeface="+mj-lt"/>
              <a:buAutoNum type="arabicPeriod" startAt="10"/>
            </a:pPr>
            <a:r>
              <a:rPr lang="en-US" sz="2200" b="1" dirty="0" smtClean="0"/>
              <a:t> </a:t>
            </a:r>
            <a:r>
              <a:rPr lang="en-US" sz="2200" dirty="0" smtClean="0"/>
              <a:t>Right</a:t>
            </a:r>
            <a:r>
              <a:rPr lang="en-US" sz="2200" dirty="0"/>
              <a:t>-click </a:t>
            </a:r>
            <a:r>
              <a:rPr lang="en-US" sz="2200" b="1" dirty="0"/>
              <a:t>a blank </a:t>
            </a:r>
            <a:r>
              <a:rPr lang="en-US" sz="2200" b="1" dirty="0" smtClean="0"/>
              <a:t>area </a:t>
            </a:r>
            <a:br>
              <a:rPr lang="en-US" sz="2200" b="1" dirty="0" smtClean="0"/>
            </a:br>
            <a:r>
              <a:rPr lang="en-US" sz="2200" b="1" dirty="0" smtClean="0"/>
              <a:t>of </a:t>
            </a:r>
            <a:r>
              <a:rPr lang="en-US" sz="2200" b="1" dirty="0"/>
              <a:t>the block arrow</a:t>
            </a:r>
            <a:r>
              <a:rPr lang="en-US" sz="2200" dirty="0"/>
              <a:t> (to </a:t>
            </a:r>
            <a:r>
              <a:rPr lang="en-US" sz="2200" dirty="0" smtClean="0"/>
              <a:t>the </a:t>
            </a:r>
            <a:br>
              <a:rPr lang="en-US" sz="2200" dirty="0" smtClean="0"/>
            </a:br>
            <a:r>
              <a:rPr lang="en-US" sz="2200" dirty="0" smtClean="0"/>
              <a:t>left </a:t>
            </a:r>
            <a:r>
              <a:rPr lang="en-US" sz="2200" dirty="0"/>
              <a:t>of the words </a:t>
            </a:r>
            <a:r>
              <a:rPr lang="en-US" sz="2200" i="1" dirty="0" smtClean="0"/>
              <a:t>John </a:t>
            </a:r>
            <a:br>
              <a:rPr lang="en-US" sz="2200" i="1" dirty="0" smtClean="0"/>
            </a:br>
            <a:r>
              <a:rPr lang="en-US" sz="2200" i="1" dirty="0" smtClean="0"/>
              <a:t>Street</a:t>
            </a:r>
            <a:r>
              <a:rPr lang="en-US" sz="2200" dirty="0"/>
              <a:t>, for example), point </a:t>
            </a:r>
            <a:r>
              <a:rPr lang="en-US" sz="2200" dirty="0" smtClean="0"/>
              <a:t/>
            </a:r>
            <a:br>
              <a:rPr lang="en-US" sz="2200" dirty="0" smtClean="0"/>
            </a:br>
            <a:r>
              <a:rPr lang="en-US" sz="2200" dirty="0" smtClean="0"/>
              <a:t>to </a:t>
            </a:r>
            <a:r>
              <a:rPr lang="en-US" sz="2200" b="1" dirty="0"/>
              <a:t>Send to Back</a:t>
            </a:r>
            <a:r>
              <a:rPr lang="en-US" sz="2200" dirty="0"/>
              <a:t>, and click </a:t>
            </a:r>
            <a:r>
              <a:rPr lang="en-US" sz="2200" dirty="0" smtClean="0"/>
              <a:t/>
            </a:r>
            <a:br>
              <a:rPr lang="en-US" sz="2200" dirty="0" smtClean="0"/>
            </a:br>
            <a:r>
              <a:rPr lang="en-US" sz="2200" b="1" dirty="0" smtClean="0"/>
              <a:t>Send </a:t>
            </a:r>
            <a:r>
              <a:rPr lang="en-US" sz="2200" b="1" dirty="0"/>
              <a:t>to Back</a:t>
            </a:r>
            <a:r>
              <a:rPr lang="en-US" sz="2200" dirty="0"/>
              <a:t>. The arrow </a:t>
            </a:r>
            <a:r>
              <a:rPr lang="en-US" sz="2200" dirty="0" smtClean="0"/>
              <a:t>moves </a:t>
            </a:r>
            <a:r>
              <a:rPr lang="en-US" sz="2200" dirty="0"/>
              <a:t>behind all lines and shapes, as shown </a:t>
            </a:r>
            <a:r>
              <a:rPr lang="en-US" sz="2200" dirty="0" smtClean="0"/>
              <a:t>above. </a:t>
            </a:r>
            <a:r>
              <a:rPr lang="en-US" sz="2200" dirty="0"/>
              <a:t>Note the position of the Right Arrow object in the Selection and Visibility pane</a:t>
            </a:r>
            <a:r>
              <a:rPr lang="en-US" sz="2200" dirty="0" smtClean="0"/>
              <a:t>.</a:t>
            </a:r>
            <a:endParaRPr lang="en-US" sz="2200" dirty="0"/>
          </a:p>
        </p:txBody>
      </p:sp>
      <p:pic>
        <p:nvPicPr>
          <p:cNvPr id="2" name="Picture 1" descr="08.36.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11960" y="2061736"/>
            <a:ext cx="4409439" cy="3349948"/>
          </a:xfrm>
          <a:prstGeom prst="rect">
            <a:avLst/>
          </a:prstGeom>
        </p:spPr>
      </p:pic>
    </p:spTree>
    <p:extLst>
      <p:ext uri="{BB962C8B-B14F-4D97-AF65-F5344CB8AC3E}">
        <p14:creationId xmlns:p14="http://schemas.microsoft.com/office/powerpoint/2010/main" val="392132768"/>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b="1" dirty="0"/>
              <a:t>Step-by-Step: Set the Order of Objects</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pPr marL="457200" indent="-457200">
              <a:buFont typeface="+mj-lt"/>
              <a:buAutoNum type="arabicPeriod" startAt="13"/>
            </a:pPr>
            <a:r>
              <a:rPr lang="en-US" sz="2400" b="1" dirty="0" smtClean="0"/>
              <a:t> </a:t>
            </a:r>
            <a:r>
              <a:rPr lang="en-US" sz="2400" dirty="0" smtClean="0"/>
              <a:t>Close </a:t>
            </a:r>
            <a:r>
              <a:rPr lang="en-US" sz="2400" dirty="0"/>
              <a:t>the </a:t>
            </a:r>
            <a:r>
              <a:rPr lang="en-US" sz="2400" b="1" dirty="0"/>
              <a:t>Selection and Visibility</a:t>
            </a:r>
            <a:r>
              <a:rPr lang="en-US" sz="2400" dirty="0"/>
              <a:t> pane.</a:t>
            </a:r>
          </a:p>
          <a:p>
            <a:pPr marL="457200" indent="-457200">
              <a:buFont typeface="+mj-lt"/>
              <a:buAutoNum type="arabicPeriod" startAt="13"/>
            </a:pPr>
            <a:r>
              <a:rPr lang="en-US" sz="2400" b="1" dirty="0" smtClean="0"/>
              <a:t> </a:t>
            </a:r>
            <a:r>
              <a:rPr lang="en-US" sz="2400" dirty="0" smtClean="0"/>
              <a:t>If </a:t>
            </a:r>
            <a:r>
              <a:rPr lang="en-US" sz="2400" dirty="0"/>
              <a:t>any of your shapes obscures the text on the block right arrow, adjust their positions as necessary.</a:t>
            </a:r>
          </a:p>
          <a:p>
            <a:pPr marL="457200" indent="-457200">
              <a:buFont typeface="+mj-lt"/>
              <a:buAutoNum type="arabicPeriod" startAt="13"/>
            </a:pPr>
            <a:r>
              <a:rPr lang="en-US" sz="2400" b="1" dirty="0" smtClean="0"/>
              <a:t> SAVE</a:t>
            </a:r>
            <a:r>
              <a:rPr lang="en-US" sz="2400" dirty="0" smtClean="0"/>
              <a:t> </a:t>
            </a:r>
            <a:r>
              <a:rPr lang="en-US" sz="2400" dirty="0"/>
              <a:t>the presentation.</a:t>
            </a:r>
          </a:p>
          <a:p>
            <a:r>
              <a:rPr lang="en-US" sz="2400" b="1" dirty="0"/>
              <a:t>LEAVE</a:t>
            </a:r>
            <a:r>
              <a:rPr lang="en-US" sz="2400" dirty="0"/>
              <a:t> the presentation open to use in the next exercise.</a:t>
            </a:r>
          </a:p>
          <a:p>
            <a:r>
              <a:rPr lang="en-US" sz="2400" dirty="0"/>
              <a:t>You can </a:t>
            </a:r>
            <a:r>
              <a:rPr lang="en-US" sz="2400" dirty="0" smtClean="0"/>
              <a:t>see </a:t>
            </a:r>
            <a:r>
              <a:rPr lang="en-US" sz="2400" dirty="0"/>
              <a:t>the stacking order of objects on a slide using the Selection and Visibility pane. </a:t>
            </a:r>
            <a:r>
              <a:rPr lang="en-US" sz="2400" dirty="0" smtClean="0"/>
              <a:t>It </a:t>
            </a:r>
            <a:r>
              <a:rPr lang="en-US" sz="2400" dirty="0"/>
              <a:t>allows you to easily move objects up or down in the stacking order. You can click the visibility “eye” to hide objects that might be in your way as you work on another object―a handy feature when creating a complex drawing</a:t>
            </a:r>
            <a:r>
              <a:rPr lang="en-US" sz="2400" dirty="0" smtClean="0"/>
              <a:t>.</a:t>
            </a:r>
            <a:endParaRPr lang="en-US" sz="2400" dirty="0"/>
          </a:p>
        </p:txBody>
      </p:sp>
    </p:spTree>
    <p:extLst>
      <p:ext uri="{BB962C8B-B14F-4D97-AF65-F5344CB8AC3E}">
        <p14:creationId xmlns:p14="http://schemas.microsoft.com/office/powerpoint/2010/main" val="3123932168"/>
      </p:ext>
    </p:extLst>
  </p:cSld>
  <p:clrMapOvr>
    <a:masterClrMapping/>
  </p:clrMapOvr>
</p:sld>
</file>

<file path=ppt/theme/theme1.xml><?xml version="1.0" encoding="utf-8"?>
<a:theme xmlns:a="http://schemas.openxmlformats.org/drawingml/2006/main" name="template">
  <a:themeElements>
    <a:clrScheme name="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Custom Design">
      <a:majorFont>
        <a:latin typeface="Franklin Gothic Medium"/>
        <a:ea typeface=""/>
        <a:cs typeface=""/>
      </a:majorFont>
      <a:minorFont>
        <a:latin typeface="Franklin Gothic Book"/>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r"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r"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lnDef>
  </a:objectDefaults>
  <a:extraClrSchemeLst>
    <a:extraClrScheme>
      <a:clrScheme name="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Custom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Custom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Custom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Custom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Custom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Custom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Custom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Custom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Custom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Custom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Custom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template</Template>
  <TotalTime>1808</TotalTime>
  <Words>9068</Words>
  <Application>Microsoft Office PowerPoint</Application>
  <PresentationFormat>On-screen Show (4:3)</PresentationFormat>
  <Paragraphs>673</Paragraphs>
  <Slides>118</Slides>
  <Notes>118</Notes>
  <HiddenSlides>0</HiddenSlides>
  <MMClips>0</MMClips>
  <ScaleCrop>false</ScaleCrop>
  <HeadingPairs>
    <vt:vector size="4" baseType="variant">
      <vt:variant>
        <vt:lpstr>Theme</vt:lpstr>
      </vt:variant>
      <vt:variant>
        <vt:i4>1</vt:i4>
      </vt:variant>
      <vt:variant>
        <vt:lpstr>Slide Titles</vt:lpstr>
      </vt:variant>
      <vt:variant>
        <vt:i4>118</vt:i4>
      </vt:variant>
    </vt:vector>
  </HeadingPairs>
  <TitlesOfParts>
    <vt:vector size="119" baseType="lpstr">
      <vt:lpstr>template</vt:lpstr>
      <vt:lpstr>Adding Graphics  to a Presentation</vt:lpstr>
      <vt:lpstr>Objectives</vt:lpstr>
      <vt:lpstr>Software Orientation</vt:lpstr>
      <vt:lpstr>Software Orientation</vt:lpstr>
      <vt:lpstr>Adding a Picture to a Slide</vt:lpstr>
      <vt:lpstr>Inserting a Clip Art Picture</vt:lpstr>
      <vt:lpstr>Step-by-Step: Insert a Clip Art Picture</vt:lpstr>
      <vt:lpstr>Step-by-Step: Insert a Clip Art Picture</vt:lpstr>
      <vt:lpstr>Step-by-Step: Insert a Clip Art Picture</vt:lpstr>
      <vt:lpstr>Step-by-Step: Insert a Clip Art Picture</vt:lpstr>
      <vt:lpstr>Inserting a Picture from a File</vt:lpstr>
      <vt:lpstr>Step-by-Step: Insert a Picture from a File</vt:lpstr>
      <vt:lpstr>Step-by-Step: Insert a Picture from a File</vt:lpstr>
      <vt:lpstr>Formatting Graphical Elements </vt:lpstr>
      <vt:lpstr>Using the Ruler, Gridlines, and Guides</vt:lpstr>
      <vt:lpstr>Using the Ruler, Gridlines, and Guides</vt:lpstr>
      <vt:lpstr>Step-by-Step: Use the  Ruler, Gridlines, and Guides</vt:lpstr>
      <vt:lpstr>Step-by-Step: Use the  Ruler, Gridlines, and Guides</vt:lpstr>
      <vt:lpstr>Step-by-Step: Use the  Ruler, Gridlines, and Guides</vt:lpstr>
      <vt:lpstr>Step-by-Step: Use the  Ruler, Gridlines, and Guides</vt:lpstr>
      <vt:lpstr>Step-by-Step: Use the  Ruler, Gridlines, and Guides</vt:lpstr>
      <vt:lpstr>Step-by-Step: Use the  Ruler, Gridlines, and Guides</vt:lpstr>
      <vt:lpstr>Step-by-Step: Use the  Ruler, Gridlines, and Guides</vt:lpstr>
      <vt:lpstr>Rotating or Flipping an Object</vt:lpstr>
      <vt:lpstr>Step-by-Step: Rotate an Object</vt:lpstr>
      <vt:lpstr>Step-by-Step: Rotate an Object</vt:lpstr>
      <vt:lpstr>Step-by-Step: Rotate an Object</vt:lpstr>
      <vt:lpstr>Cropping Objects</vt:lpstr>
      <vt:lpstr>Step-by-Step: Crop a Picture</vt:lpstr>
      <vt:lpstr>Step-by-Step: Crop a Picture</vt:lpstr>
      <vt:lpstr>Step-by-Step: Crop a Picture</vt:lpstr>
      <vt:lpstr>Resizing Objects</vt:lpstr>
      <vt:lpstr>Step-by-Step: Size or Scale an Object</vt:lpstr>
      <vt:lpstr>Step-by-Step: Size or Scale an Object</vt:lpstr>
      <vt:lpstr>Step-by-Step: Size or Scale an Object</vt:lpstr>
      <vt:lpstr>Step-by-Step: Size or Scale an Object</vt:lpstr>
      <vt:lpstr>Step-by-Step: Size or Scale an Object</vt:lpstr>
      <vt:lpstr>Applying a Style to a Picture</vt:lpstr>
      <vt:lpstr>Step-by-Step: Apply a Style to a Picture</vt:lpstr>
      <vt:lpstr>Step-by-Step: Apply a Style to a Picture</vt:lpstr>
      <vt:lpstr>Correcting Brightness and Sharpness</vt:lpstr>
      <vt:lpstr>Step-by-Step: Adjust a Picture’s  Brightness And Sharpness</vt:lpstr>
      <vt:lpstr>Step-by-Step: Adjust a Picture’s  Brightness And Sharpness</vt:lpstr>
      <vt:lpstr>Step-by-Step: Adjust a Picture’s  Brightness And Sharpness</vt:lpstr>
      <vt:lpstr>Applying Color Adjustments</vt:lpstr>
      <vt:lpstr>Step-by-Step: Apply Color Adjustments</vt:lpstr>
      <vt:lpstr>Step-by-Step: Apply Color Adjustments</vt:lpstr>
      <vt:lpstr>Adding Effects to a Picture</vt:lpstr>
      <vt:lpstr>Step-by-Step: Add Picture Effects to a Picture</vt:lpstr>
      <vt:lpstr>Step-by-Step: Add Picture Effects to a Picture</vt:lpstr>
      <vt:lpstr>Adding Artistic Effects</vt:lpstr>
      <vt:lpstr>Step-by-Step: Add Artistic Effects to a Picture</vt:lpstr>
      <vt:lpstr>Removing an Image’s Background</vt:lpstr>
      <vt:lpstr>Step-by-Step: Remove an Image Background</vt:lpstr>
      <vt:lpstr>Step-by-Step: Remove an Image Background</vt:lpstr>
      <vt:lpstr>Step-by-Step: Remove an Image Background</vt:lpstr>
      <vt:lpstr>Step-by-Step: Remove an Image Background</vt:lpstr>
      <vt:lpstr>Changing a Picture</vt:lpstr>
      <vt:lpstr>Step-by-Step: Change a Picture</vt:lpstr>
      <vt:lpstr>Compressing the Images in a Presentation</vt:lpstr>
      <vt:lpstr>Step-by-Step: Compress  the Images in a Presentation</vt:lpstr>
      <vt:lpstr>Step-by-Step: Compress  the Images in a Presentation</vt:lpstr>
      <vt:lpstr>Step-by-Step: Compress  the Images in a Presentation</vt:lpstr>
      <vt:lpstr>Adding Shapes to Slides</vt:lpstr>
      <vt:lpstr>Drawing Lines</vt:lpstr>
      <vt:lpstr>Step-by-Step: Draw Lines</vt:lpstr>
      <vt:lpstr>Step-by-Step: Draw Lines</vt:lpstr>
      <vt:lpstr>Step-by-Step: Draw Lines</vt:lpstr>
      <vt:lpstr>Step-by-Step: Draw Lines</vt:lpstr>
      <vt:lpstr>Step-by-Step: Draw Lines</vt:lpstr>
      <vt:lpstr>Step-by-Step: Draw Lines</vt:lpstr>
      <vt:lpstr>Drawing Basic Shapes</vt:lpstr>
      <vt:lpstr>Step-by-Step: Draw Basic Shapes</vt:lpstr>
      <vt:lpstr>Step-by-Step: Draw Basic Shapes</vt:lpstr>
      <vt:lpstr>Step-by-Step: Draw Basic Shapes</vt:lpstr>
      <vt:lpstr>Step-by-Step: Draw Basic Shapes</vt:lpstr>
      <vt:lpstr>Step-by-Step: Draw Basic Shapes</vt:lpstr>
      <vt:lpstr>Adding Text to Shapes</vt:lpstr>
      <vt:lpstr>Step-by-Step: Add Text to Shapes</vt:lpstr>
      <vt:lpstr>Step-by-Step: Add Text to Shapes</vt:lpstr>
      <vt:lpstr>Formatting Shapes</vt:lpstr>
      <vt:lpstr>Step-by-Step: Change a  Shape’s Border, Fill, and Effects</vt:lpstr>
      <vt:lpstr>Step-by-Step: Change a  Shape’s Border, Fill, and Effects</vt:lpstr>
      <vt:lpstr>Step-by-Step: Change a  Shape’s Border, Fill, and Effects</vt:lpstr>
      <vt:lpstr>Step-by-Step: Change a  Shape’s Border, Fill, and Effects</vt:lpstr>
      <vt:lpstr>Step-by-Step: Change a  Shape’s Border, Fill, and Effects</vt:lpstr>
      <vt:lpstr>Step-by-Step: Change a  Shape’s Border, Fill, and Effects</vt:lpstr>
      <vt:lpstr>Setting a New Default Format</vt:lpstr>
      <vt:lpstr>Step-by-Step: Set the Formatting  for the Current Shape as the Default</vt:lpstr>
      <vt:lpstr>Organizing Objects on a Slide</vt:lpstr>
      <vt:lpstr>Setting the Order of Objects</vt:lpstr>
      <vt:lpstr>Setting the Order of Objects</vt:lpstr>
      <vt:lpstr>Step-by-Step: Set the Order of Objects</vt:lpstr>
      <vt:lpstr>Step-by-Step: Set the Order of Objects</vt:lpstr>
      <vt:lpstr>Step-by-Step: Set the Order of Objects</vt:lpstr>
      <vt:lpstr>Step-by-Step: Set the Order of Objects</vt:lpstr>
      <vt:lpstr>Step-by-Step: Set the Order of Objects</vt:lpstr>
      <vt:lpstr>Step-by-Step: Set the Order of Objects</vt:lpstr>
      <vt:lpstr>Step-by-Step: Set the Order of Objects</vt:lpstr>
      <vt:lpstr>Step-by-Step: Set the Order of Objects</vt:lpstr>
      <vt:lpstr>Aligning Objects with Each Other</vt:lpstr>
      <vt:lpstr>Aligning Objects with Each Other</vt:lpstr>
      <vt:lpstr>Step-by-Step: Align Objects with Each Other</vt:lpstr>
      <vt:lpstr>Step-by-Step: Align Objects with Each Other</vt:lpstr>
      <vt:lpstr>Grouping Objects Together</vt:lpstr>
      <vt:lpstr>Step-by-Step: Group Objects Together</vt:lpstr>
      <vt:lpstr>Step-by-Step: Group Objects Together</vt:lpstr>
      <vt:lpstr>Step-by-Step: Group Objects Together</vt:lpstr>
      <vt:lpstr>Step-by-Step: Group Objects Together</vt:lpstr>
      <vt:lpstr>Creating a Photo Album Presentation</vt:lpstr>
      <vt:lpstr>Step-by-Step: Create a  Photo Album Presentation</vt:lpstr>
      <vt:lpstr>Step-by-Step: Create a  Photo Album Presentation</vt:lpstr>
      <vt:lpstr>Step-by-Step: Create a  Photo Album Presentation</vt:lpstr>
      <vt:lpstr>Step-by-Step: Create a  Photo Album Presentation</vt:lpstr>
      <vt:lpstr>Step-by-Step: Create a  Photo Album Presentation</vt:lpstr>
      <vt:lpstr>Step-by-Step: Create a  Photo Album Presentation</vt:lpstr>
      <vt:lpstr>Step-by-Step: Create a  Photo Album Presentation</vt:lpstr>
      <vt:lpstr>Lesson Summary</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Overview</dc:title>
  <dc:creator>Box Twelve Communications, Inc.</dc:creator>
  <cp:lastModifiedBy>Box Twelve Communications, Inc.</cp:lastModifiedBy>
  <cp:revision>254</cp:revision>
  <dcterms:created xsi:type="dcterms:W3CDTF">2011-08-08T12:10:51Z</dcterms:created>
  <dcterms:modified xsi:type="dcterms:W3CDTF">2011-09-07T21:53:08Z</dcterms:modified>
</cp:coreProperties>
</file>